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733" r:id="rId1"/>
  </p:sldMasterIdLst>
  <p:notesMasterIdLst>
    <p:notesMasterId r:id="rId90"/>
  </p:notesMasterIdLst>
  <p:sldIdLst>
    <p:sldId id="256" r:id="rId2"/>
    <p:sldId id="266" r:id="rId3"/>
    <p:sldId id="314" r:id="rId4"/>
    <p:sldId id="294" r:id="rId5"/>
    <p:sldId id="301" r:id="rId6"/>
    <p:sldId id="392" r:id="rId7"/>
    <p:sldId id="400" r:id="rId8"/>
    <p:sldId id="338" r:id="rId9"/>
    <p:sldId id="401" r:id="rId10"/>
    <p:sldId id="402" r:id="rId11"/>
    <p:sldId id="403" r:id="rId12"/>
    <p:sldId id="404" r:id="rId13"/>
    <p:sldId id="331" r:id="rId14"/>
    <p:sldId id="332" r:id="rId15"/>
    <p:sldId id="333" r:id="rId16"/>
    <p:sldId id="393" r:id="rId17"/>
    <p:sldId id="340" r:id="rId18"/>
    <p:sldId id="347" r:id="rId19"/>
    <p:sldId id="348" r:id="rId20"/>
    <p:sldId id="341" r:id="rId21"/>
    <p:sldId id="394" r:id="rId22"/>
    <p:sldId id="339" r:id="rId23"/>
    <p:sldId id="302" r:id="rId24"/>
    <p:sldId id="342" r:id="rId25"/>
    <p:sldId id="344" r:id="rId26"/>
    <p:sldId id="345" r:id="rId27"/>
    <p:sldId id="295" r:id="rId28"/>
    <p:sldId id="350" r:id="rId29"/>
    <p:sldId id="349" r:id="rId30"/>
    <p:sldId id="351" r:id="rId31"/>
    <p:sldId id="353" r:id="rId32"/>
    <p:sldId id="355" r:id="rId33"/>
    <p:sldId id="356" r:id="rId34"/>
    <p:sldId id="357" r:id="rId35"/>
    <p:sldId id="354" r:id="rId36"/>
    <p:sldId id="358" r:id="rId37"/>
    <p:sldId id="359" r:id="rId38"/>
    <p:sldId id="360" r:id="rId39"/>
    <p:sldId id="361" r:id="rId40"/>
    <p:sldId id="362" r:id="rId41"/>
    <p:sldId id="365" r:id="rId42"/>
    <p:sldId id="363" r:id="rId43"/>
    <p:sldId id="352" r:id="rId44"/>
    <p:sldId id="364" r:id="rId45"/>
    <p:sldId id="366" r:id="rId46"/>
    <p:sldId id="367" r:id="rId47"/>
    <p:sldId id="369" r:id="rId48"/>
    <p:sldId id="370" r:id="rId49"/>
    <p:sldId id="371" r:id="rId50"/>
    <p:sldId id="368" r:id="rId51"/>
    <p:sldId id="372" r:id="rId52"/>
    <p:sldId id="376" r:id="rId53"/>
    <p:sldId id="374" r:id="rId54"/>
    <p:sldId id="375" r:id="rId55"/>
    <p:sldId id="408" r:id="rId56"/>
    <p:sldId id="378" r:id="rId57"/>
    <p:sldId id="379" r:id="rId58"/>
    <p:sldId id="373" r:id="rId59"/>
    <p:sldId id="300" r:id="rId60"/>
    <p:sldId id="381" r:id="rId61"/>
    <p:sldId id="395" r:id="rId62"/>
    <p:sldId id="382" r:id="rId63"/>
    <p:sldId id="380" r:id="rId64"/>
    <p:sldId id="409" r:id="rId65"/>
    <p:sldId id="410" r:id="rId66"/>
    <p:sldId id="306" r:id="rId67"/>
    <p:sldId id="385" r:id="rId68"/>
    <p:sldId id="384" r:id="rId69"/>
    <p:sldId id="411" r:id="rId70"/>
    <p:sldId id="412" r:id="rId71"/>
    <p:sldId id="307" r:id="rId72"/>
    <p:sldId id="296" r:id="rId73"/>
    <p:sldId id="303" r:id="rId74"/>
    <p:sldId id="297" r:id="rId75"/>
    <p:sldId id="304" r:id="rId76"/>
    <p:sldId id="298" r:id="rId77"/>
    <p:sldId id="325" r:id="rId78"/>
    <p:sldId id="405" r:id="rId79"/>
    <p:sldId id="390" r:id="rId80"/>
    <p:sldId id="326" r:id="rId81"/>
    <p:sldId id="386" r:id="rId82"/>
    <p:sldId id="387" r:id="rId83"/>
    <p:sldId id="389" r:id="rId84"/>
    <p:sldId id="321" r:id="rId85"/>
    <p:sldId id="406" r:id="rId86"/>
    <p:sldId id="312" r:id="rId87"/>
    <p:sldId id="313" r:id="rId88"/>
    <p:sldId id="280" r:id="rId89"/>
  </p:sldIdLst>
  <p:sldSz cx="9144000" cy="6858000" type="screen4x3"/>
  <p:notesSz cx="6669088" cy="987266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F8B"/>
    <a:srgbClr val="8996A0"/>
    <a:srgbClr val="FF791E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1229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8A75F-FEFB-4241-BC4D-78E58F7DBC6F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F52F-5ABE-4BC8-80D1-04CCC0A4A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5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Long history in the business</a:t>
            </a:r>
          </a:p>
          <a:p>
            <a:r>
              <a:rPr lang="en-GB" dirty="0" smtClean="0"/>
              <a:t>Global leader in Test and Measurement Instrumentation marketplace</a:t>
            </a:r>
          </a:p>
          <a:p>
            <a:r>
              <a:rPr lang="en-GB" dirty="0" smtClean="0"/>
              <a:t>Standalone units or modular components that provide customisation, flexibility and cost effective solutions</a:t>
            </a:r>
          </a:p>
          <a:p>
            <a:r>
              <a:rPr lang="en-GB" dirty="0" smtClean="0"/>
              <a:t>Always looking ahead (creative) with new technologies in mind</a:t>
            </a:r>
          </a:p>
          <a:p>
            <a:r>
              <a:rPr lang="en-GB" dirty="0" smtClean="0"/>
              <a:t>Service, end-to-end, technical and global support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3DA336-A14B-4867-882E-F8AF67F518D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9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HW104 shown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3DA336-A14B-4867-882E-F8AF67F518D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35" y="4995511"/>
            <a:ext cx="6336826" cy="46895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&lt;Heading&gt;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231775" y="5464175"/>
            <a:ext cx="6337285" cy="345935"/>
          </a:xfrm>
        </p:spPr>
        <p:txBody>
          <a:bodyPr/>
          <a:lstStyle>
            <a:lvl1pPr marL="195263" marR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 sz="1800">
                <a:solidFill>
                  <a:srgbClr val="8996A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195263" marR="0" lvl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996A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&lt;Sub-heading/Presenter/Date&gt;</a:t>
            </a:r>
            <a:endParaRPr lang="en-GB" dirty="0" smtClean="0"/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-1805" y="241384"/>
            <a:ext cx="9145805" cy="1440000"/>
          </a:xfrm>
          <a:prstGeom prst="rect">
            <a:avLst/>
          </a:prstGeom>
          <a:solidFill>
            <a:srgbClr val="00A4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GB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7020" y="1278320"/>
            <a:ext cx="28821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GB" sz="860" dirty="0">
                <a:solidFill>
                  <a:schemeClr val="bg1"/>
                </a:solidFill>
              </a:rPr>
              <a:t>The most important thing we build is trust</a:t>
            </a:r>
          </a:p>
        </p:txBody>
      </p:sp>
      <p:pic>
        <p:nvPicPr>
          <p:cNvPr id="26" name="Picture 2" descr="P:\logos\cobham_logo_white_screen_RGB_png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471815"/>
            <a:ext cx="2038829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" name="Table 2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7757036"/>
              </p:ext>
            </p:extLst>
          </p:nvPr>
        </p:nvGraphicFramePr>
        <p:xfrm>
          <a:off x="1805" y="3774645"/>
          <a:ext cx="9144000" cy="230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230430"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ADVANCED ELECTRONIC </a:t>
                      </a:r>
                      <a:r>
                        <a:rPr lang="en-US" sz="780" b="1" baseline="0" dirty="0" smtClean="0"/>
                        <a:t>SOLUTIONS</a:t>
                      </a:r>
                      <a:endParaRPr lang="en-US" sz="780" b="1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AVIATION SERVICES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COMMUNICATIONS AND CONNECTIVITY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MISSION SYSTEMS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8996A0"/>
                    </a:solidFill>
                  </a:tcPr>
                </a:tc>
              </a:tr>
            </a:tbl>
          </a:graphicData>
        </a:graphic>
      </p:graphicFrame>
      <p:pic>
        <p:nvPicPr>
          <p:cNvPr id="30" name="Picture 1" descr="E:\Images\InDesign\POWERPOINT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700775"/>
            <a:ext cx="9144000" cy="207082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5937992"/>
            <a:ext cx="2515481" cy="680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0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92D68E35-7437-4582-A6C7-9D0EB5E9CB31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55F9C551-2FA5-4122-A83D-551109472C71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ntent with Cap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00"/>
            <a:ext cx="3008313" cy="8548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24700"/>
            <a:ext cx="5111750" cy="500146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08015"/>
            <a:ext cx="3008313" cy="411814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4FFC67E-66A0-4412-AB75-DB34FC7854C1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W Title and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8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W Title and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70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4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Picture with Cap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3105"/>
            <a:ext cx="5486400" cy="35644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B9E78077-ED29-4C78-841F-6F839B6C9B3F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Vertical Title and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201510"/>
            <a:ext cx="2070100" cy="518500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1201510"/>
            <a:ext cx="6059488" cy="51850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0B9192DD-6848-40D4-BC96-608866D78954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88" y="2493494"/>
            <a:ext cx="7077456" cy="1914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105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E99E1-55A7-48B4-BEDF-FD9686B3D392}" type="datetime1">
              <a:rPr lang="en-US" altLang="en-US"/>
              <a:pPr>
                <a:defRPr/>
              </a:pPr>
              <a:t>7/24/2016</a:t>
            </a:fld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563938" y="6656388"/>
            <a:ext cx="2286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Aeroflex Company Confidential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CF113-5701-4AF6-AD2F-98F86FB2C1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622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>
                <a:solidFill>
                  <a:srgbClr val="8996A0"/>
                </a:solidFill>
              </a:rPr>
              <a:pPr>
                <a:defRPr/>
              </a:pPr>
              <a:t>24 July 2016</a:t>
            </a:fld>
            <a:endParaRPr lang="en-US" dirty="0">
              <a:solidFill>
                <a:srgbClr val="8996A0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>
                <a:solidFill>
                  <a:srgbClr val="8996A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996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551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629400"/>
            <a:ext cx="28956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242370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63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79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42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4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5605913"/>
            <a:ext cx="3348372" cy="9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White with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5733256"/>
            <a:ext cx="2515481" cy="680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ce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range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Grey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Cy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239838"/>
            <a:ext cx="4064000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65588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262EFB65-E16C-451A-8365-0EA1441EB5B7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39838"/>
            <a:ext cx="8281988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5192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11525" y="6508750"/>
            <a:ext cx="2519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C45E5B5-605A-4497-BEB2-7A77461E4807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251922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1800" y="650875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0600ADF-17AC-4085-9C50-2A0435A054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51923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251924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pic>
        <p:nvPicPr>
          <p:cNvPr id="15" name="Picture 2" descr="P:\logos\cobham_logo_cyan.png"/>
          <p:cNvPicPr>
            <a:picLocks noChangeAspect="1" noChangeArrowheads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217410"/>
            <a:ext cx="2055845" cy="21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336" y="65602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rgbClr val="00A4F2"/>
              </a:buClr>
              <a:buNone/>
            </a:pPr>
            <a:r>
              <a:rPr lang="en-GB" sz="1000" dirty="0" smtClean="0">
                <a:solidFill>
                  <a:srgbClr val="FF7900"/>
                </a:solidFill>
              </a:rPr>
              <a:t>www.cobham.com/wireless</a:t>
            </a:r>
            <a:endParaRPr lang="en-US" sz="1000" dirty="0" err="1" smtClean="0">
              <a:solidFill>
                <a:srgbClr val="FF79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06" r:id="rId2"/>
    <p:sldLayoutId id="2147483822" r:id="rId3"/>
    <p:sldLayoutId id="2147483807" r:id="rId4"/>
    <p:sldLayoutId id="2147483823" r:id="rId5"/>
    <p:sldLayoutId id="2147483825" r:id="rId6"/>
    <p:sldLayoutId id="2147483826" r:id="rId7"/>
    <p:sldLayoutId id="2147483827" r:id="rId8"/>
    <p:sldLayoutId id="2147483808" r:id="rId9"/>
    <p:sldLayoutId id="2147483809" r:id="rId10"/>
    <p:sldLayoutId id="2147483824" r:id="rId11"/>
    <p:sldLayoutId id="2147483810" r:id="rId12"/>
    <p:sldLayoutId id="2147483811" r:id="rId13"/>
    <p:sldLayoutId id="2147483812" r:id="rId14"/>
    <p:sldLayoutId id="2147483828" r:id="rId15"/>
    <p:sldLayoutId id="2147483829" r:id="rId16"/>
    <p:sldLayoutId id="2147483830" r:id="rId17"/>
    <p:sldLayoutId id="2147483813" r:id="rId18"/>
    <p:sldLayoutId id="2147483815" r:id="rId19"/>
    <p:sldLayoutId id="2147483821" r:id="rId20"/>
    <p:sldLayoutId id="2147483831" r:id="rId21"/>
    <p:sldLayoutId id="2147483832" r:id="rId22"/>
    <p:sldLayoutId id="2147483838" r:id="rId23"/>
    <p:sldLayoutId id="2147483839" r:id="rId24"/>
    <p:sldLayoutId id="2147483840" r:id="rId25"/>
    <p:sldLayoutId id="2147483841" r:id="rId26"/>
    <p:sldLayoutId id="2147483844" r:id="rId2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9pPr>
    </p:titleStyle>
    <p:bodyStyle>
      <a:lvl1pPr marL="195263" indent="-19526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62000" indent="-190500" algn="l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2pPr>
      <a:lvl3pPr marL="1236663" indent="-18891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800">
          <a:solidFill>
            <a:schemeClr val="tx1"/>
          </a:solidFill>
          <a:latin typeface="+mn-lt"/>
        </a:defRPr>
      </a:lvl3pPr>
      <a:lvl4pPr marL="1719263" indent="-252413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putty.org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pywin32/files/pywin32/Build%20214/pywin32-214.win32-py2.7.exe/download" TargetMode="External"/><Relationship Id="rId2" Type="http://schemas.openxmlformats.org/officeDocument/2006/relationships/hyperlink" Target="https://www.python.org/ftp/python/2.7.5/python-2.7.5.ms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pi.python.org/packages/b6/1a/9ab16ad92f2d86e435a69a8339201e122aaddec43e214f1736a750df618f/xlrd-0.7.9.win32.exe#md5=9b5c92a10c01910fc95cbe3f2cbbe7c0" TargetMode="External"/><Relationship Id="rId4" Type="http://schemas.openxmlformats.org/officeDocument/2006/relationships/hyperlink" Target="https://sourceforge.net/projects/wxpython/files/wxPython/2.8.12.1/wxPython2.8-win32-unicode-2.8.12.1-py27.exe/download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wireshark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mailto:TM500Support.CN@cobham.com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mailto:TM500Support.CN@cobham.co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mailto:TM500Support.CN@cobham" TargetMode="External"/><Relationship Id="rId2" Type="http://schemas.openxmlformats.org/officeDocument/2006/relationships/hyperlink" Target="mailto:TM500Support.CN@cobham.com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mailto:TM500Support.EMEA@aeroflex.com" TargetMode="Externa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234" y="4995511"/>
            <a:ext cx="7580125" cy="468954"/>
          </a:xfrm>
        </p:spPr>
        <p:txBody>
          <a:bodyPr/>
          <a:lstStyle/>
          <a:p>
            <a:r>
              <a:rPr lang="en-GB" dirty="0" smtClean="0"/>
              <a:t>CN-000 TM500 Training Overview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(EMUE-GUI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July </a:t>
            </a:r>
            <a:r>
              <a:rPr lang="en-GB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7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</a:t>
            </a:r>
            <a:r>
              <a:rPr lang="zh-CN" altLang="en-US" dirty="0"/>
              <a:t>成测试环</a:t>
            </a:r>
            <a:r>
              <a:rPr lang="zh-CN" altLang="en-US" dirty="0" smtClean="0"/>
              <a:t>境附件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串口线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62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</a:t>
            </a:r>
            <a:r>
              <a:rPr lang="zh-CN" altLang="en-US" dirty="0"/>
              <a:t>成测试环</a:t>
            </a:r>
            <a:r>
              <a:rPr lang="zh-CN" altLang="en-US" dirty="0" smtClean="0"/>
              <a:t>境附件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射频线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6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</a:t>
            </a:r>
            <a:r>
              <a:rPr lang="zh-CN" altLang="en-US" dirty="0"/>
              <a:t>成测试环</a:t>
            </a:r>
            <a:r>
              <a:rPr lang="zh-CN" altLang="en-US" dirty="0" smtClean="0"/>
              <a:t>境附件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DSP</a:t>
            </a:r>
            <a:r>
              <a:rPr lang="zh-CN" altLang="en-US" dirty="0" smtClean="0"/>
              <a:t>同步线</a:t>
            </a:r>
            <a:r>
              <a:rPr lang="en-US" altLang="zh-CN" dirty="0" smtClean="0"/>
              <a:t>/</a:t>
            </a:r>
            <a:r>
              <a:rPr lang="zh-CN" altLang="en-US" dirty="0" smtClean="0"/>
              <a:t>时钟同步线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TM500</a:t>
            </a:r>
            <a:r>
              <a:rPr lang="zh-CN" altLang="en-US" dirty="0" smtClean="0"/>
              <a:t>硬件介绍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en-US" altLang="zh-CN" dirty="0" smtClean="0"/>
              <a:t>ront Panel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Picture Placeholder 6" descr="IMG_8046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775" y="1256650"/>
            <a:ext cx="6841790" cy="5091130"/>
          </a:xfrm>
        </p:spPr>
      </p:pic>
    </p:spTree>
    <p:extLst>
      <p:ext uri="{BB962C8B-B14F-4D97-AF65-F5344CB8AC3E}">
        <p14:creationId xmlns:p14="http://schemas.microsoft.com/office/powerpoint/2010/main" val="240234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7" y="2353660"/>
            <a:ext cx="8224723" cy="344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TM500</a:t>
            </a:r>
            <a:r>
              <a:rPr lang="zh-CN" altLang="en-US" dirty="0" smtClean="0"/>
              <a:t>硬件介绍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zh-CN" dirty="0" smtClean="0"/>
              <a:t>B</a:t>
            </a:r>
            <a:r>
              <a:rPr lang="en-US" altLang="zh-CN" dirty="0" smtClean="0"/>
              <a:t>ack Panel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716982" y="1857663"/>
            <a:ext cx="1229167" cy="272415"/>
          </a:xfrm>
          <a:prstGeom prst="wedgeRoundRectCallout">
            <a:avLst>
              <a:gd name="adj1" fmla="val 37832"/>
              <a:gd name="adj2" fmla="val 40459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Radio card(s)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1998865" y="1993872"/>
            <a:ext cx="1075767" cy="272415"/>
          </a:xfrm>
          <a:prstGeom prst="wedgeRoundRectCallout">
            <a:avLst>
              <a:gd name="adj1" fmla="val -26067"/>
              <a:gd name="adj2" fmla="val 306692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600" dirty="0" smtClean="0"/>
              <a:t>HLP </a:t>
            </a: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card(s)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077145" y="6003520"/>
            <a:ext cx="1142760" cy="272415"/>
          </a:xfrm>
          <a:prstGeom prst="wedgeRoundRectCallout">
            <a:avLst>
              <a:gd name="adj1" fmla="val -63072"/>
              <a:gd name="adj2" fmla="val -29013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MCH card(s)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3957520" y="6003519"/>
            <a:ext cx="1088839" cy="272415"/>
          </a:xfrm>
          <a:prstGeom prst="wedgeRoundRectCallout">
            <a:avLst>
              <a:gd name="adj1" fmla="val -88806"/>
              <a:gd name="adj2" fmla="val -41009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DSP card(s)</a:t>
            </a:r>
          </a:p>
        </p:txBody>
      </p:sp>
    </p:spTree>
    <p:extLst>
      <p:ext uri="{BB962C8B-B14F-4D97-AF65-F5344CB8AC3E}">
        <p14:creationId xmlns:p14="http://schemas.microsoft.com/office/powerpoint/2010/main" val="2429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TM500 </a:t>
            </a:r>
            <a:r>
              <a:rPr lang="zh-CN" altLang="en-US" dirty="0" smtClean="0"/>
              <a:t>硬件介绍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They give clues on their operation.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TM500 LED Indicators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860" y="1379740"/>
            <a:ext cx="16954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470" y="1397233"/>
            <a:ext cx="21526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86480" y="5662412"/>
            <a:ext cx="3770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A4F2"/>
              </a:buClr>
              <a:buNone/>
            </a:pPr>
            <a:r>
              <a:rPr lang="en-GB" sz="1600" dirty="0" smtClean="0"/>
              <a:t>‘On’ position (Left), ‘Off’ position (right)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2843775" y="2967120"/>
            <a:ext cx="2073870" cy="2506813"/>
          </a:xfrm>
          <a:prstGeom prst="wedgeRoundRectCallout">
            <a:avLst>
              <a:gd name="adj1" fmla="val -93481"/>
              <a:gd name="adj2" fmla="val 4053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Blue light indicates the card is not in operation.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lang="en-GB" sz="1400" baseline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tab to the left of the LED acts as an ON / OFF switch.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lang="en-GB" sz="14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400" dirty="0" smtClean="0"/>
              <a:t>Temperature </a:t>
            </a:r>
            <a:r>
              <a:rPr kumimoji="0" lang="en-GB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overheating will also be indicated by the LED.</a:t>
            </a:r>
            <a:endParaRPr kumimoji="0" lang="en-GB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15" y="3167146"/>
            <a:ext cx="1174320" cy="2645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8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TK599-C</a:t>
            </a:r>
            <a:r>
              <a:rPr lang="en-US" altLang="zh-CN" dirty="0" smtClean="0"/>
              <a:t> 400 </a:t>
            </a:r>
            <a:r>
              <a:rPr lang="en-US" altLang="zh-CN" dirty="0"/>
              <a:t>MHz - 4 GHz Multiband Radio (MBR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The double height of this MBR imposes restriction for future </a:t>
            </a:r>
            <a:r>
              <a:rPr lang="en-US" altLang="zh-CN" dirty="0" smtClean="0"/>
              <a:t>expansion.</a:t>
            </a:r>
          </a:p>
          <a:p>
            <a:pPr lvl="1"/>
            <a:r>
              <a:rPr lang="en-US" altLang="zh-CN" dirty="0"/>
              <a:t>Manufacturing of this double height card is to be scaled </a:t>
            </a:r>
            <a:r>
              <a:rPr lang="en-US" altLang="zh-CN" dirty="0" smtClean="0"/>
              <a:t>down.</a:t>
            </a:r>
            <a:endParaRPr lang="en-US" altLang="zh-CN" dirty="0"/>
          </a:p>
          <a:p>
            <a:r>
              <a:rPr lang="en-US" altLang="zh-CN" b="1" dirty="0" smtClean="0"/>
              <a:t>TK600-C</a:t>
            </a:r>
            <a:r>
              <a:rPr lang="en-US" altLang="zh-CN" dirty="0" smtClean="0"/>
              <a:t> 400 </a:t>
            </a:r>
            <a:r>
              <a:rPr lang="en-US" altLang="zh-CN" dirty="0"/>
              <a:t>MHz - 4 GHz Compact MBR (C-MBR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dirty="0"/>
              <a:t>This is functionally equivalent to TK599-C, but is half the size, enabling up to 4 C-MBRs to be fitted in one chassis (i.e. 2CC CA, 4x4 MIMO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TK613-C</a:t>
            </a:r>
            <a:r>
              <a:rPr lang="en-US" dirty="0" smtClean="0"/>
              <a:t> 400 </a:t>
            </a:r>
            <a:r>
              <a:rPr lang="en-US" dirty="0"/>
              <a:t>MHz - 6 GHz (DL) </a:t>
            </a:r>
            <a:r>
              <a:rPr lang="en-US" dirty="0" smtClean="0"/>
              <a:t>MBR</a:t>
            </a:r>
          </a:p>
          <a:p>
            <a:pPr lvl="1"/>
            <a:r>
              <a:rPr lang="en-US" dirty="0"/>
              <a:t>This is the same size as TK599-C but includes support for up to 6 GHz </a:t>
            </a:r>
            <a:r>
              <a:rPr lang="en-US" dirty="0" smtClean="0"/>
              <a:t>Downlink.</a:t>
            </a:r>
          </a:p>
          <a:p>
            <a:pPr lvl="1"/>
            <a:r>
              <a:rPr lang="en-US" dirty="0"/>
              <a:t>Order this card </a:t>
            </a:r>
            <a:r>
              <a:rPr lang="en-US" dirty="0" smtClean="0"/>
              <a:t>if </a:t>
            </a:r>
            <a:r>
              <a:rPr lang="en-US" dirty="0"/>
              <a:t>the customer requires 4 to 6 GHz support (LTE-U / LAA)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Multi-Band RF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3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Multi-Band RF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2600" y="1252538"/>
            <a:ext cx="3325655" cy="347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buNone/>
            </a:pPr>
            <a:r>
              <a:rPr lang="en-GB" altLang="en-US" sz="1800" b="1" dirty="0" smtClean="0">
                <a:latin typeface="Arial" charset="0"/>
              </a:rPr>
              <a:t>Full height or Half height: same functionality.</a:t>
            </a:r>
            <a:endParaRPr lang="en-GB" altLang="en-US" sz="1800" b="1" dirty="0">
              <a:latin typeface="Arial" charset="0"/>
            </a:endParaRPr>
          </a:p>
          <a:p>
            <a:pPr>
              <a:buNone/>
            </a:pPr>
            <a:endParaRPr lang="en-GB" altLang="en-US" sz="1800" b="1" dirty="0" smtClean="0">
              <a:latin typeface="Arial" charset="0"/>
            </a:endParaRPr>
          </a:p>
          <a:p>
            <a:pPr>
              <a:buNone/>
            </a:pPr>
            <a:r>
              <a:rPr lang="en-GB" altLang="en-US" sz="1800" b="1" dirty="0" smtClean="0">
                <a:latin typeface="Arial" charset="0"/>
              </a:rPr>
              <a:t>Frequency </a:t>
            </a:r>
            <a:r>
              <a:rPr lang="en-GB" altLang="en-US" sz="1800" b="1" dirty="0">
                <a:latin typeface="Arial" charset="0"/>
              </a:rPr>
              <a:t>range supported = 400MHz </a:t>
            </a:r>
            <a:r>
              <a:rPr lang="en-GB" altLang="en-US" sz="1800" b="1" dirty="0" smtClean="0">
                <a:latin typeface="Arial" charset="0"/>
              </a:rPr>
              <a:t>to 6GHz</a:t>
            </a:r>
            <a:r>
              <a:rPr lang="en-GB" altLang="en-US" sz="1800" b="1" dirty="0">
                <a:latin typeface="Arial" charset="0"/>
              </a:rPr>
              <a:t>. </a:t>
            </a:r>
          </a:p>
          <a:p>
            <a:pPr>
              <a:buNone/>
            </a:pPr>
            <a:endParaRPr lang="en-GB" altLang="en-US" sz="1800" b="1" dirty="0">
              <a:latin typeface="Arial" charset="0"/>
            </a:endParaRPr>
          </a:p>
          <a:p>
            <a:pPr>
              <a:buNone/>
            </a:pPr>
            <a:r>
              <a:rPr lang="en-GB" altLang="en-US" sz="1800" b="1" dirty="0" smtClean="0">
                <a:latin typeface="Arial" charset="0"/>
              </a:rPr>
              <a:t>Choice of Combined Tx/Rx or dedicated Tx &amp; Rx RF ports.</a:t>
            </a:r>
          </a:p>
          <a:p>
            <a:pPr>
              <a:buNone/>
            </a:pPr>
            <a:endParaRPr lang="en-GB" altLang="en-US" sz="1800" b="1" dirty="0">
              <a:solidFill>
                <a:schemeClr val="accent1"/>
              </a:solidFill>
              <a:latin typeface="Arial" charset="0"/>
            </a:endParaRPr>
          </a:p>
          <a:p>
            <a:pPr>
              <a:buNone/>
            </a:pPr>
            <a:endParaRPr lang="en-GB" altLang="en-US" sz="1800" b="1" dirty="0">
              <a:solidFill>
                <a:schemeClr val="accent1"/>
              </a:solidFill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40" y="1202607"/>
            <a:ext cx="5604430" cy="53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1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Radio Card LED’s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8" y="1847850"/>
            <a:ext cx="2385646" cy="316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831711"/>
            <a:ext cx="6161133" cy="4381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2590800" y="2843213"/>
            <a:ext cx="166760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9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Combined Mode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633538"/>
            <a:ext cx="6667500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29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1587" y="1268761"/>
            <a:ext cx="7772400" cy="788640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71600" y="2276872"/>
            <a:ext cx="6408712" cy="2599928"/>
          </a:xfrm>
          <a:prstGeom prst="rect">
            <a:avLst/>
          </a:prstGeom>
        </p:spPr>
        <p:txBody>
          <a:bodyPr/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20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23666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719263" indent="-2524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95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3052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509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967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集成测试环境连线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硬件介绍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预置条件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>
                <a:solidFill>
                  <a:schemeClr val="bg1"/>
                </a:solidFill>
              </a:rPr>
              <a:t>创</a:t>
            </a:r>
            <a:r>
              <a:rPr lang="zh-CN" altLang="en-US" kern="0" dirty="0" smtClean="0">
                <a:solidFill>
                  <a:schemeClr val="bg1"/>
                </a:solidFill>
              </a:rPr>
              <a:t>建脚本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>
                <a:solidFill>
                  <a:schemeClr val="bg1"/>
                </a:solidFill>
              </a:rPr>
              <a:t>导</a:t>
            </a:r>
            <a:r>
              <a:rPr lang="zh-CN" altLang="en-US" kern="0" dirty="0" smtClean="0">
                <a:solidFill>
                  <a:schemeClr val="bg1"/>
                </a:solidFill>
              </a:rPr>
              <a:t>出和分析日志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支持流程</a:t>
            </a:r>
            <a:endParaRPr lang="en-GB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7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Dedicated Mode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1690688"/>
            <a:ext cx="650875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55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</a:t>
            </a:r>
            <a:r>
              <a:rPr lang="zh-CN" altLang="en-US" dirty="0" smtClean="0"/>
              <a:t>行最大发射功率</a:t>
            </a:r>
            <a:endParaRPr lang="en-US" altLang="zh-CN" dirty="0" smtClean="0"/>
          </a:p>
          <a:p>
            <a:pPr lvl="1"/>
            <a:r>
              <a:rPr lang="en-US" dirty="0" smtClean="0"/>
              <a:t>Combined Mode: 0dBm</a:t>
            </a:r>
          </a:p>
          <a:p>
            <a:pPr lvl="1"/>
            <a:r>
              <a:rPr lang="en-US" dirty="0" smtClean="0"/>
              <a:t>Dedicated Mode: 16dBm.</a:t>
            </a:r>
          </a:p>
          <a:p>
            <a:r>
              <a:rPr lang="zh-CN" altLang="en-US" dirty="0"/>
              <a:t>射频</a:t>
            </a:r>
            <a:r>
              <a:rPr lang="zh-CN" altLang="en-US" dirty="0" smtClean="0"/>
              <a:t>卡最大允许输入信号强度（</a:t>
            </a:r>
            <a:r>
              <a:rPr lang="en-US" altLang="zh-CN" dirty="0" smtClean="0"/>
              <a:t>RSSI</a:t>
            </a:r>
            <a:r>
              <a:rPr lang="zh-CN" altLang="en-US" dirty="0" smtClean="0"/>
              <a:t>）为</a:t>
            </a:r>
            <a:r>
              <a:rPr lang="en-US" altLang="zh-CN" dirty="0" smtClean="0"/>
              <a:t>-25dBm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搭</a:t>
            </a:r>
            <a:r>
              <a:rPr lang="zh-CN" altLang="en-US" dirty="0" smtClean="0"/>
              <a:t>建测试环境时，除了固定衰减器</a:t>
            </a:r>
            <a:r>
              <a:rPr lang="en-US" altLang="zh-CN" dirty="0" smtClean="0"/>
              <a:t>30dB</a:t>
            </a:r>
            <a:r>
              <a:rPr lang="zh-CN" altLang="en-US" dirty="0" smtClean="0"/>
              <a:t>衰减外，建议设置可调衰减器的初始衰减也为</a:t>
            </a:r>
            <a:r>
              <a:rPr lang="en-US" altLang="zh-CN" dirty="0" smtClean="0"/>
              <a:t>30dB</a:t>
            </a:r>
            <a:r>
              <a:rPr lang="zh-CN" altLang="en-US" dirty="0" smtClean="0"/>
              <a:t>，后续再做微调。</a:t>
            </a:r>
            <a:endParaRPr lang="en-US" altLang="zh-CN" dirty="0" smtClean="0"/>
          </a:p>
          <a:p>
            <a:pPr lvl="1"/>
            <a:r>
              <a:rPr lang="zh-CN" altLang="en-US" dirty="0"/>
              <a:t>建</a:t>
            </a:r>
            <a:r>
              <a:rPr lang="zh-CN" altLang="en-US" dirty="0" smtClean="0"/>
              <a:t>议的下行</a:t>
            </a:r>
            <a:r>
              <a:rPr lang="en-US" altLang="zh-CN" dirty="0" smtClean="0"/>
              <a:t>RSRP</a:t>
            </a:r>
            <a:r>
              <a:rPr lang="zh-CN" altLang="en-US" dirty="0" smtClean="0"/>
              <a:t>为</a:t>
            </a:r>
            <a:r>
              <a:rPr lang="en-US" altLang="zh-CN" dirty="0" smtClean="0"/>
              <a:t>-60dBm</a:t>
            </a:r>
            <a:r>
              <a:rPr lang="zh-CN" altLang="en-US" dirty="0" smtClean="0"/>
              <a:t>，最大不应该超过</a:t>
            </a:r>
            <a:r>
              <a:rPr lang="en-US" altLang="zh-CN" dirty="0"/>
              <a:t>-</a:t>
            </a:r>
            <a:r>
              <a:rPr lang="en-US" altLang="zh-CN" dirty="0" smtClean="0"/>
              <a:t>50dBm</a:t>
            </a:r>
            <a:r>
              <a:rPr lang="zh-CN" altLang="en-US" dirty="0" smtClean="0"/>
              <a:t>。完成小区搜索后（运行</a:t>
            </a:r>
            <a:r>
              <a:rPr lang="en-US" altLang="zh-CN" i="1" dirty="0" smtClean="0"/>
              <a:t>Configure Radio Contexts</a:t>
            </a:r>
            <a:r>
              <a:rPr lang="zh-CN" altLang="en-US" dirty="0" smtClean="0"/>
              <a:t>），可通过如下命令查询小区</a:t>
            </a:r>
            <a:r>
              <a:rPr lang="en-US" altLang="zh-CN" dirty="0" smtClean="0"/>
              <a:t>RSRP/SINR: </a:t>
            </a:r>
          </a:p>
          <a:p>
            <a:pPr marL="571500" lvl="1" indent="0" algn="ctr">
              <a:buNone/>
            </a:pPr>
            <a:r>
              <a:rPr lang="en-US" altLang="zh-CN" dirty="0" err="1"/>
              <a:t>forw</a:t>
            </a:r>
            <a:r>
              <a:rPr lang="en-US" altLang="zh-CN" dirty="0"/>
              <a:t> </a:t>
            </a:r>
            <a:r>
              <a:rPr lang="en-US" altLang="zh-CN" dirty="0" err="1"/>
              <a:t>mte</a:t>
            </a:r>
            <a:r>
              <a:rPr lang="en-US" altLang="zh-CN" dirty="0"/>
              <a:t> </a:t>
            </a:r>
            <a:r>
              <a:rPr lang="en-US" altLang="zh-CN" dirty="0" err="1"/>
              <a:t>GetStats</a:t>
            </a:r>
            <a:r>
              <a:rPr lang="en-US" altLang="zh-CN" dirty="0"/>
              <a:t> [6] [-1] [0]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Multi-Band RF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9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TM500</a:t>
            </a:r>
            <a:r>
              <a:rPr lang="zh-CN" altLang="en-US" dirty="0" smtClean="0"/>
              <a:t>硬件介绍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Ventilation / air flow is vital, this keep the AMC cards in operational temperature.</a:t>
            </a:r>
          </a:p>
          <a:p>
            <a:r>
              <a:rPr lang="en-GB" dirty="0" smtClean="0"/>
              <a:t>If the TM500 is overheating, the AMC cards thermal cut-off will take place ensuring the cards do not overheat.</a:t>
            </a:r>
          </a:p>
          <a:p>
            <a:r>
              <a:rPr lang="en-GB" dirty="0" smtClean="0"/>
              <a:t>Initial step would be to power down the TM500 and check if the filter has collected debris over a period of time.</a:t>
            </a:r>
          </a:p>
          <a:p>
            <a:pPr lvl="1"/>
            <a:r>
              <a:rPr lang="en-GB" dirty="0" smtClean="0">
                <a:solidFill>
                  <a:srgbClr val="003366"/>
                </a:solidFill>
              </a:rPr>
              <a:t>There are two screw either side of the filter panel. These can be unscrewed and the filter can be removed.</a:t>
            </a:r>
            <a:endParaRPr lang="en-GB" dirty="0">
              <a:solidFill>
                <a:srgbClr val="00336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Back – Fan Tray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94" y="4293500"/>
            <a:ext cx="7146155" cy="113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6"/>
          <p:cNvSpPr/>
          <p:nvPr/>
        </p:nvSpPr>
        <p:spPr bwMode="auto">
          <a:xfrm>
            <a:off x="5532125" y="5733300"/>
            <a:ext cx="1437816" cy="272415"/>
          </a:xfrm>
          <a:prstGeom prst="wedgeRoundRectCallout">
            <a:avLst>
              <a:gd name="adj1" fmla="val 77805"/>
              <a:gd name="adj2" fmla="val -21022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600" dirty="0" smtClean="0"/>
              <a:t>Mounting screw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613345" y="5733300"/>
            <a:ext cx="1437816" cy="272415"/>
          </a:xfrm>
          <a:prstGeom prst="wedgeRoundRectCallout">
            <a:avLst>
              <a:gd name="adj1" fmla="val -95760"/>
              <a:gd name="adj2" fmla="val -22071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600" dirty="0" smtClean="0"/>
              <a:t>Mounting screw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32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硬件介绍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Standalone Edge/Core D500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硬件介绍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Edge &amp; Core D500 Pair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31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硬件介绍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Standalone Edge/Core D1000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硬件介绍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Edge &amp; Core D1000 Pair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73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>
                <a:latin typeface="Arial" pitchFamily="34" charset="0"/>
                <a:cs typeface="Arial" pitchFamily="34" charset="0"/>
              </a:rPr>
              <a:t>测</a:t>
            </a:r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试环境准备和配置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 descr="Text Box: Title"/>
          <p:cNvSpPr txBox="1">
            <a:spLocks noChangeArrowheads="1"/>
          </p:cNvSpPr>
          <p:nvPr/>
        </p:nvSpPr>
        <p:spPr>
          <a:xfrm>
            <a:off x="1219201" y="2133600"/>
            <a:ext cx="6248399" cy="3530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9pPr>
          </a:lstStyle>
          <a:p>
            <a:pPr marL="457200" indent="-457200"/>
            <a:r>
              <a:rPr lang="zh-CN" altLang="en-US" sz="2200" kern="0" dirty="0">
                <a:latin typeface="Arial" pitchFamily="34" charset="0"/>
                <a:cs typeface="Arial" pitchFamily="34" charset="0"/>
              </a:rPr>
              <a:t>测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试环境配置需求</a:t>
            </a:r>
            <a:endParaRPr lang="en-US" altLang="en-US" sz="2200" kern="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硬件需求</a:t>
            </a:r>
            <a:endParaRPr lang="en-US" altLang="zh-CN" sz="2200" kern="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zh-CN" altLang="en-US" sz="2200" kern="0" dirty="0">
                <a:latin typeface="Arial" pitchFamily="34" charset="0"/>
                <a:cs typeface="Arial" pitchFamily="34" charset="0"/>
              </a:rPr>
              <a:t>软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件需求</a:t>
            </a:r>
            <a:endParaRPr lang="en-US" altLang="zh-CN" sz="2200" kern="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zh-CN" altLang="en-US" sz="2200" kern="0" dirty="0">
                <a:latin typeface="Arial" pitchFamily="34" charset="0"/>
                <a:cs typeface="Arial" pitchFamily="34" charset="0"/>
              </a:rPr>
              <a:t>核心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网开户需求</a:t>
            </a:r>
            <a:endParaRPr lang="en-US" altLang="zh-CN" sz="2200" kern="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业务服务器关键配置信息</a:t>
            </a:r>
            <a:endParaRPr lang="en-US" altLang="zh-CN" sz="2200" kern="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zh-CN" altLang="en-US" sz="2200" kern="0" dirty="0">
                <a:latin typeface="Arial" pitchFamily="34" charset="0"/>
                <a:cs typeface="Arial" pitchFamily="34" charset="0"/>
              </a:rPr>
              <a:t>串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口配置</a:t>
            </a:r>
            <a:endParaRPr lang="en-US" altLang="zh-CN" sz="2200" kern="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控制电脑设置</a:t>
            </a:r>
            <a:endParaRPr lang="en-US" altLang="zh-CN" sz="2200" kern="0" dirty="0" smtClean="0">
              <a:latin typeface="Arial" pitchFamily="34" charset="0"/>
              <a:cs typeface="Arial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en-US" sz="2000" kern="0" dirty="0" smtClean="0">
                <a:latin typeface="Arial" pitchFamily="34" charset="0"/>
                <a:cs typeface="Arial" pitchFamily="34" charset="0"/>
              </a:rPr>
              <a:t>TMA/</a:t>
            </a:r>
            <a:r>
              <a:rPr lang="en-US" altLang="en-US" sz="2000" kern="0" dirty="0" err="1" smtClean="0">
                <a:latin typeface="Arial" pitchFamily="34" charset="0"/>
                <a:cs typeface="Arial" pitchFamily="34" charset="0"/>
              </a:rPr>
              <a:t>FileZilla</a:t>
            </a:r>
            <a:r>
              <a:rPr lang="en-US" altLang="en-US" sz="2000" kern="0" dirty="0" smtClean="0">
                <a:latin typeface="Arial" pitchFamily="34" charset="0"/>
                <a:cs typeface="Arial" pitchFamily="34" charset="0"/>
              </a:rPr>
              <a:t> Server</a:t>
            </a:r>
            <a:r>
              <a:rPr lang="zh-CN" altLang="en-US" sz="2000" kern="0" dirty="0" smtClean="0">
                <a:latin typeface="Arial" pitchFamily="34" charset="0"/>
                <a:cs typeface="Arial" pitchFamily="34" charset="0"/>
              </a:rPr>
              <a:t>安装及设置</a:t>
            </a:r>
            <a:endParaRPr lang="en-US" altLang="zh-CN" sz="2000" kern="0" dirty="0" smtClean="0">
              <a:latin typeface="Arial" pitchFamily="34" charset="0"/>
              <a:cs typeface="Arial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zh-CN" sz="2000" kern="0" dirty="0" err="1" smtClean="0">
                <a:latin typeface="Arial" pitchFamily="34" charset="0"/>
                <a:cs typeface="Arial" pitchFamily="34" charset="0"/>
              </a:rPr>
              <a:t>diversifEye</a:t>
            </a:r>
            <a:r>
              <a:rPr lang="en-US" altLang="zh-CN" sz="2000" kern="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altLang="zh-CN" sz="2000" kern="0" dirty="0" err="1" smtClean="0">
                <a:latin typeface="Arial" pitchFamily="34" charset="0"/>
                <a:cs typeface="Arial" pitchFamily="34" charset="0"/>
              </a:rPr>
              <a:t>TeraVM</a:t>
            </a:r>
            <a:r>
              <a:rPr lang="zh-CN" altLang="en-US" sz="2000" kern="0" dirty="0" smtClean="0">
                <a:latin typeface="Arial" pitchFamily="34" charset="0"/>
                <a:cs typeface="Arial" pitchFamily="34" charset="0"/>
              </a:rPr>
              <a:t>客户端</a:t>
            </a:r>
            <a:endParaRPr lang="en-US" altLang="zh-CN" sz="2000" kern="0" dirty="0" smtClean="0">
              <a:latin typeface="Arial" pitchFamily="34" charset="0"/>
              <a:cs typeface="Arial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zh-CN" sz="2000" kern="0" dirty="0" smtClean="0">
                <a:latin typeface="Arial" pitchFamily="34" charset="0"/>
                <a:cs typeface="Arial" pitchFamily="34" charset="0"/>
              </a:rPr>
              <a:t>IP</a:t>
            </a:r>
            <a:r>
              <a:rPr lang="zh-CN" altLang="en-US" sz="2000" kern="0" dirty="0" smtClean="0">
                <a:latin typeface="Arial" pitchFamily="34" charset="0"/>
                <a:cs typeface="Arial" pitchFamily="34" charset="0"/>
              </a:rPr>
              <a:t>及防</a:t>
            </a:r>
            <a:r>
              <a:rPr lang="zh-CN" altLang="en-US" sz="2000" kern="0" dirty="0">
                <a:latin typeface="Arial" pitchFamily="34" charset="0"/>
                <a:cs typeface="Arial" pitchFamily="34" charset="0"/>
              </a:rPr>
              <a:t>火</a:t>
            </a:r>
            <a:r>
              <a:rPr lang="zh-CN" altLang="en-US" sz="2000" kern="0" dirty="0" smtClean="0">
                <a:latin typeface="Arial" pitchFamily="34" charset="0"/>
                <a:cs typeface="Arial" pitchFamily="34" charset="0"/>
              </a:rPr>
              <a:t>墙设置</a:t>
            </a:r>
            <a:endParaRPr lang="en-GB" altLang="en-US" sz="2000" kern="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硬件需求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TM500/RDA (D500/D1000)</a:t>
            </a:r>
            <a:r>
              <a:rPr lang="zh-CN" altLang="en-US" dirty="0" smtClean="0"/>
              <a:t>及</a:t>
            </a:r>
            <a:r>
              <a:rPr lang="en-US" altLang="zh-CN" dirty="0" smtClean="0"/>
              <a:t>VLAN Hub</a:t>
            </a:r>
            <a:r>
              <a:rPr lang="en-US" dirty="0" smtClean="0"/>
              <a:t>/C</a:t>
            </a:r>
            <a:r>
              <a:rPr lang="en-US" altLang="zh-CN" dirty="0" smtClean="0"/>
              <a:t>ontrol PC</a:t>
            </a:r>
          </a:p>
          <a:p>
            <a:r>
              <a:rPr lang="zh-CN" altLang="en-US" dirty="0"/>
              <a:t>千</a:t>
            </a:r>
            <a:r>
              <a:rPr lang="zh-CN" altLang="en-US" dirty="0" smtClean="0"/>
              <a:t>兆交换机和至少</a:t>
            </a:r>
            <a:r>
              <a:rPr lang="en-US" altLang="zh-CN" dirty="0" smtClean="0"/>
              <a:t>CAT5</a:t>
            </a:r>
            <a:r>
              <a:rPr lang="zh-CN" altLang="en-US" dirty="0" smtClean="0"/>
              <a:t>类以上的网线</a:t>
            </a:r>
            <a:endParaRPr lang="en-US" altLang="zh-CN" dirty="0" smtClean="0"/>
          </a:p>
          <a:p>
            <a:r>
              <a:rPr lang="zh-CN" altLang="en-US" dirty="0"/>
              <a:t>固</a:t>
            </a:r>
            <a:r>
              <a:rPr lang="zh-CN" altLang="en-US" dirty="0" smtClean="0"/>
              <a:t>定衰减器和可调衰减器（每个小区一对）</a:t>
            </a:r>
            <a:endParaRPr lang="en-US" altLang="zh-CN" dirty="0" smtClean="0"/>
          </a:p>
          <a:p>
            <a:r>
              <a:rPr lang="zh-CN" altLang="en-US" dirty="0"/>
              <a:t>射频线（每个小区一对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串</a:t>
            </a:r>
            <a:r>
              <a:rPr lang="zh-CN" altLang="en-US" dirty="0" smtClean="0"/>
              <a:t>口线</a:t>
            </a:r>
            <a:endParaRPr lang="en-US" altLang="zh-CN" dirty="0" smtClean="0"/>
          </a:p>
          <a:p>
            <a:r>
              <a:rPr lang="en-US" dirty="0" smtClean="0"/>
              <a:t>DSP</a:t>
            </a:r>
            <a:r>
              <a:rPr lang="zh-CN" altLang="en-US" dirty="0" smtClean="0"/>
              <a:t>同步线（可选）</a:t>
            </a:r>
            <a:endParaRPr lang="en-US" altLang="zh-CN" dirty="0" smtClean="0"/>
          </a:p>
          <a:p>
            <a:r>
              <a:rPr lang="zh-CN" altLang="en-US" dirty="0"/>
              <a:t>环形</a:t>
            </a:r>
            <a:r>
              <a:rPr lang="zh-CN" altLang="en-US" dirty="0" smtClean="0"/>
              <a:t>器（可选）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44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硬件需</a:t>
            </a:r>
            <a:r>
              <a:rPr lang="zh-CN" altLang="en-US" dirty="0" smtClean="0"/>
              <a:t>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控制电脑配置需求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操作系统：</a:t>
            </a:r>
            <a:r>
              <a:rPr lang="en-US" altLang="zh-CN" dirty="0" smtClean="0"/>
              <a:t>64</a:t>
            </a:r>
            <a:r>
              <a:rPr lang="zh-CN" altLang="en-US" dirty="0"/>
              <a:t> </a:t>
            </a:r>
            <a:r>
              <a:rPr lang="en-US" altLang="zh-CN" dirty="0" smtClean="0"/>
              <a:t>bit Win7</a:t>
            </a:r>
            <a:r>
              <a:rPr lang="zh-CN" altLang="en-US" dirty="0" smtClean="0"/>
              <a:t>或</a:t>
            </a:r>
            <a:r>
              <a:rPr lang="en-US" altLang="zh-CN" dirty="0" smtClean="0"/>
              <a:t>Win10</a:t>
            </a:r>
            <a:r>
              <a:rPr lang="zh-CN" altLang="en-US" dirty="0" smtClean="0"/>
              <a:t>且安装</a:t>
            </a:r>
            <a:r>
              <a:rPr lang="en-US" altLang="zh-CN" dirty="0" smtClean="0"/>
              <a:t>Windows .NET 4.5.1</a:t>
            </a:r>
            <a:r>
              <a:rPr lang="zh-CN" altLang="en-US" dirty="0" smtClean="0"/>
              <a:t>或更高版本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内存：至少</a:t>
            </a:r>
            <a:r>
              <a:rPr lang="en-US" altLang="zh-CN" dirty="0" smtClean="0"/>
              <a:t>8GB</a:t>
            </a:r>
          </a:p>
          <a:p>
            <a:pPr lvl="1"/>
            <a:r>
              <a:rPr lang="zh-CN" altLang="en-US" dirty="0"/>
              <a:t>千</a:t>
            </a:r>
            <a:r>
              <a:rPr lang="zh-CN" altLang="en-US" dirty="0" smtClean="0"/>
              <a:t>兆网卡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Arial" pitchFamily="34" charset="0"/>
                <a:cs typeface="Arial" pitchFamily="34" charset="0"/>
              </a:rPr>
              <a:t>控制电脑配置需求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2997201"/>
            <a:ext cx="5978525" cy="344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42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41385"/>
            <a:ext cx="6144799" cy="460860"/>
          </a:xfrm>
        </p:spPr>
        <p:txBody>
          <a:bodyPr/>
          <a:lstStyle/>
          <a:p>
            <a:r>
              <a:rPr lang="en-GB" dirty="0" smtClean="0"/>
              <a:t>TM500</a:t>
            </a:r>
            <a:r>
              <a:rPr lang="zh-CN" altLang="en-US" dirty="0" smtClean="0"/>
              <a:t>产品演进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Arc 6"/>
          <p:cNvSpPr/>
          <p:nvPr/>
        </p:nvSpPr>
        <p:spPr bwMode="auto">
          <a:xfrm>
            <a:off x="-1231900" y="1562100"/>
            <a:ext cx="9907588" cy="4684713"/>
          </a:xfrm>
          <a:prstGeom prst="arc">
            <a:avLst>
              <a:gd name="adj1" fmla="val 12441714"/>
              <a:gd name="adj2" fmla="val 4778642"/>
            </a:avLst>
          </a:prstGeom>
          <a:noFill/>
          <a:ln w="76200" algn="ctr">
            <a:solidFill>
              <a:srgbClr val="0099CC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1" hangingPunct="1">
              <a:defRPr/>
            </a:pPr>
            <a:endParaRPr lang="en-GB" sz="2400" dirty="0">
              <a:latin typeface="Times" pitchFamily="18" charset="0"/>
              <a:cs typeface="Arial" pitchFamily="34" charset="0"/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/>
          <a:srcRect t="2678"/>
          <a:stretch>
            <a:fillRect/>
          </a:stretch>
        </p:blipFill>
        <p:spPr bwMode="auto">
          <a:xfrm>
            <a:off x="4110065" y="1154169"/>
            <a:ext cx="1511300" cy="112268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067091" y="2315255"/>
            <a:ext cx="170110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400" b="1" dirty="0" smtClean="0">
                <a:latin typeface="+mn-lt"/>
                <a:cs typeface="Arial" pitchFamily="34" charset="0"/>
              </a:rPr>
              <a:t>2008</a:t>
            </a:r>
            <a:endParaRPr lang="en-GB" altLang="en-US" sz="1400" b="1" dirty="0"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200" b="1" dirty="0">
              <a:solidFill>
                <a:srgbClr val="003366"/>
              </a:solidFill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5E9EB7"/>
                </a:solidFill>
                <a:latin typeface="+mn-lt"/>
                <a:cs typeface="Arial" pitchFamily="34" charset="0"/>
              </a:rPr>
              <a:t>TM500 platform </a:t>
            </a:r>
            <a:r>
              <a:rPr lang="en-GB" altLang="en-US" sz="1000" b="1" dirty="0">
                <a:solidFill>
                  <a:srgbClr val="5E9EB7"/>
                </a:solidFill>
                <a:latin typeface="+mn-lt"/>
                <a:cs typeface="Arial" pitchFamily="34" charset="0"/>
              </a:rPr>
              <a:t>C</a:t>
            </a: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003366"/>
                </a:solidFill>
                <a:cs typeface="Arial" pitchFamily="34" charset="0"/>
              </a:rPr>
              <a:t>4G </a:t>
            </a:r>
            <a:r>
              <a:rPr lang="en-GB" altLang="en-US" sz="1000" b="1" dirty="0">
                <a:solidFill>
                  <a:srgbClr val="003366"/>
                </a:solidFill>
                <a:cs typeface="Arial" pitchFamily="34" charset="0"/>
              </a:rPr>
              <a:t>(</a:t>
            </a:r>
            <a:r>
              <a:rPr lang="en-GB" altLang="en-US" sz="1000" b="1" dirty="0" smtClean="0">
                <a:solidFill>
                  <a:srgbClr val="003366"/>
                </a:solidFill>
                <a:cs typeface="Arial" pitchFamily="34" charset="0"/>
              </a:rPr>
              <a:t>R8) &amp; </a:t>
            </a:r>
            <a:r>
              <a:rPr lang="en-GB" altLang="en-US" sz="1000" b="1" dirty="0" smtClean="0">
                <a:solidFill>
                  <a:srgbClr val="003366"/>
                </a:solidFill>
                <a:latin typeface="+mn-lt"/>
                <a:cs typeface="Arial" pitchFamily="34" charset="0"/>
              </a:rPr>
              <a:t>3G (R7) </a:t>
            </a: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003366"/>
                </a:solidFill>
                <a:latin typeface="+mn-lt"/>
                <a:cs typeface="Arial" pitchFamily="34" charset="0"/>
              </a:rPr>
              <a:t>32 UE’s  </a:t>
            </a:r>
            <a:endParaRPr lang="en-GB" altLang="en-US" sz="1000" b="1" dirty="0">
              <a:solidFill>
                <a:srgbClr val="003366"/>
              </a:solidFill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800" b="1" dirty="0">
              <a:solidFill>
                <a:srgbClr val="003366"/>
              </a:solidFill>
              <a:latin typeface="Helvetica" pitchFamily="34" charset="0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800" b="1" dirty="0">
              <a:solidFill>
                <a:srgbClr val="003366"/>
              </a:solidFill>
              <a:latin typeface="Helvetica" pitchFamily="34" charset="0"/>
              <a:cs typeface="Arial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960460" y="2176220"/>
            <a:ext cx="1613010" cy="90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400" b="1" dirty="0" smtClean="0">
                <a:latin typeface="+mj-lt"/>
                <a:cs typeface="Arial" pitchFamily="34" charset="0"/>
              </a:rPr>
              <a:t>2003</a:t>
            </a:r>
            <a:endParaRPr lang="en-GB" altLang="en-US" sz="1400" b="1" dirty="0">
              <a:latin typeface="+mj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200" b="1" dirty="0">
              <a:solidFill>
                <a:srgbClr val="003366"/>
              </a:solidFill>
              <a:latin typeface="+mj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5E9EB7"/>
                </a:solidFill>
                <a:latin typeface="+mj-lt"/>
                <a:cs typeface="Arial" pitchFamily="34" charset="0"/>
              </a:rPr>
              <a:t>TM500 platform A &amp; B</a:t>
            </a: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sz="1000" b="1" kern="0" dirty="0" smtClean="0">
                <a:solidFill>
                  <a:srgbClr val="003366"/>
                </a:solidFill>
                <a:latin typeface="+mj-lt"/>
                <a:cs typeface="Arial" charset="0"/>
              </a:rPr>
              <a:t>3G (R5, R6)</a:t>
            </a: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sz="1000" b="1" kern="0" dirty="0" smtClean="0">
                <a:solidFill>
                  <a:srgbClr val="003366"/>
                </a:solidFill>
                <a:latin typeface="+mj-lt"/>
                <a:cs typeface="Arial" charset="0"/>
              </a:rPr>
              <a:t>32 UE’s</a:t>
            </a:r>
            <a:endParaRPr lang="en-GB" sz="1000" b="1" kern="0" dirty="0">
              <a:solidFill>
                <a:srgbClr val="003366"/>
              </a:solidFill>
              <a:latin typeface="+mj-lt"/>
              <a:cs typeface="Arial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1000" b="1" dirty="0">
              <a:solidFill>
                <a:srgbClr val="5E9EB7"/>
              </a:solidFill>
              <a:latin typeface="Helvetica" pitchFamily="34" charset="0"/>
              <a:cs typeface="Arial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5425" y="2468875"/>
            <a:ext cx="1511300" cy="56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Clr>
                <a:srgbClr val="5F5F5F"/>
              </a:buClr>
              <a:buSzPct val="60000"/>
              <a:buNone/>
              <a:defRPr/>
            </a:pPr>
            <a:r>
              <a:rPr lang="en-GB" sz="1400" b="1" kern="0" dirty="0" smtClean="0">
                <a:latin typeface="+mn-lt"/>
                <a:cs typeface="Arial" charset="0"/>
              </a:rPr>
              <a:t>1999</a:t>
            </a:r>
          </a:p>
          <a:p>
            <a:pPr>
              <a:buClr>
                <a:srgbClr val="5F5F5F"/>
              </a:buClr>
              <a:buSzPct val="60000"/>
              <a:buNone/>
              <a:defRPr/>
            </a:pPr>
            <a:r>
              <a:rPr lang="en-GB" sz="1000" b="1" kern="0" dirty="0" smtClean="0">
                <a:solidFill>
                  <a:srgbClr val="7CA2B8"/>
                </a:solidFill>
                <a:latin typeface="+mj-lt"/>
                <a:cs typeface="Arial" charset="0"/>
              </a:rPr>
              <a:t>TM100</a:t>
            </a:r>
          </a:p>
          <a:p>
            <a:pPr>
              <a:buClr>
                <a:srgbClr val="5F5F5F"/>
              </a:buClr>
              <a:buSzPct val="60000"/>
              <a:buNone/>
              <a:defRPr/>
            </a:pPr>
            <a:r>
              <a:rPr lang="en-GB" sz="1000" b="1" kern="0" dirty="0" smtClean="0">
                <a:solidFill>
                  <a:srgbClr val="003366"/>
                </a:solidFill>
                <a:latin typeface="+mn-lt"/>
                <a:cs typeface="Arial" charset="0"/>
              </a:rPr>
              <a:t>3G (R99) </a:t>
            </a:r>
          </a:p>
          <a:p>
            <a:pPr>
              <a:buClr>
                <a:srgbClr val="5F5F5F"/>
              </a:buClr>
              <a:buSzPct val="60000"/>
              <a:buNone/>
              <a:defRPr/>
            </a:pPr>
            <a:r>
              <a:rPr lang="en-GB" sz="1000" b="1" kern="0" dirty="0" smtClean="0">
                <a:solidFill>
                  <a:srgbClr val="003366"/>
                </a:solidFill>
                <a:latin typeface="+mn-lt"/>
                <a:cs typeface="Arial" charset="0"/>
              </a:rPr>
              <a:t>1 UE</a:t>
            </a:r>
            <a:endParaRPr lang="en-GB" sz="1000" b="1" kern="0" dirty="0">
              <a:solidFill>
                <a:srgbClr val="003366"/>
              </a:solidFill>
              <a:latin typeface="+mn-lt"/>
              <a:cs typeface="Arial" charset="0"/>
            </a:endParaRPr>
          </a:p>
          <a:p>
            <a:pPr>
              <a:buClr>
                <a:srgbClr val="5F5F5F"/>
              </a:buClr>
              <a:buSzPct val="60000"/>
              <a:buNone/>
              <a:defRPr/>
            </a:pPr>
            <a:endParaRPr lang="en-GB" sz="800" b="1" kern="0" dirty="0">
              <a:solidFill>
                <a:srgbClr val="003366"/>
              </a:solidFill>
              <a:latin typeface="+mn-lt"/>
              <a:cs typeface="Arial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350" y="1708978"/>
            <a:ext cx="1155700" cy="65322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8" name="Picture 13"/>
          <p:cNvPicPr>
            <a:picLocks noChangeAspect="1" noChangeArrowheads="1"/>
          </p:cNvPicPr>
          <p:nvPr/>
        </p:nvPicPr>
        <p:blipFill>
          <a:blip r:embed="rId5" cstate="print"/>
          <a:srcRect l="4961" t="7463" r="4962"/>
          <a:stretch>
            <a:fillRect/>
          </a:stretch>
        </p:blipFill>
        <p:spPr bwMode="auto">
          <a:xfrm>
            <a:off x="1960460" y="1122440"/>
            <a:ext cx="1466850" cy="100079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5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170924" y="3752127"/>
            <a:ext cx="1087956" cy="272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05" y="1622835"/>
            <a:ext cx="1662090" cy="117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6261820" y="2814520"/>
            <a:ext cx="1843440" cy="94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400" b="1" dirty="0" smtClean="0">
                <a:latin typeface="+mn-lt"/>
                <a:cs typeface="Arial" pitchFamily="34" charset="0"/>
              </a:rPr>
              <a:t>2012</a:t>
            </a:r>
            <a:endParaRPr lang="en-GB" altLang="en-US" sz="1400" b="1" dirty="0"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200" b="1" dirty="0">
              <a:solidFill>
                <a:srgbClr val="003366"/>
              </a:solidFill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5E9EB7"/>
                </a:solidFill>
                <a:latin typeface="+mn-lt"/>
                <a:cs typeface="Arial" pitchFamily="34" charset="0"/>
              </a:rPr>
              <a:t>TM500 platform </a:t>
            </a:r>
            <a:r>
              <a:rPr lang="en-GB" altLang="en-US" sz="1000" b="1" dirty="0">
                <a:solidFill>
                  <a:srgbClr val="5E9EB7"/>
                </a:solidFill>
                <a:latin typeface="+mn-lt"/>
                <a:cs typeface="Arial" pitchFamily="34" charset="0"/>
              </a:rPr>
              <a:t>C</a:t>
            </a: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>
                <a:solidFill>
                  <a:srgbClr val="003366"/>
                </a:solidFill>
                <a:latin typeface="+mn-lt"/>
                <a:cs typeface="Arial" pitchFamily="34" charset="0"/>
              </a:rPr>
              <a:t>4</a:t>
            </a:r>
            <a:r>
              <a:rPr lang="en-GB" altLang="en-US" sz="1000" b="1" dirty="0" smtClean="0">
                <a:solidFill>
                  <a:srgbClr val="003366"/>
                </a:solidFill>
                <a:latin typeface="+mn-lt"/>
                <a:cs typeface="Arial" pitchFamily="34" charset="0"/>
              </a:rPr>
              <a:t>G (R10) &amp; 3G (R10)</a:t>
            </a: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003366"/>
                </a:solidFill>
                <a:latin typeface="+mn-lt"/>
                <a:cs typeface="Arial" pitchFamily="34" charset="0"/>
              </a:rPr>
              <a:t>1000 UE’s  </a:t>
            </a:r>
            <a:endParaRPr lang="en-GB" altLang="en-US" sz="1000" b="1" dirty="0">
              <a:solidFill>
                <a:srgbClr val="003366"/>
              </a:solidFill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800" b="1" dirty="0">
              <a:solidFill>
                <a:srgbClr val="003366"/>
              </a:solidFill>
              <a:latin typeface="Helvetica" pitchFamily="34" charset="0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800" b="1" dirty="0">
              <a:solidFill>
                <a:srgbClr val="003366"/>
              </a:solidFill>
              <a:latin typeface="Helvetica" pitchFamily="34" charset="0"/>
              <a:cs typeface="Arial" pitchFamily="34" charset="0"/>
            </a:endParaRPr>
          </a:p>
        </p:txBody>
      </p:sp>
      <p:pic>
        <p:nvPicPr>
          <p:cNvPr id="37" name="Picture 2" descr="C:\Users\RKallingal\Documents\RK_Docs\15_Training\2016\Feb_Kista\MK4_1_front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91755" y="3851455"/>
            <a:ext cx="878775" cy="255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00960" y="4559682"/>
            <a:ext cx="1843440" cy="94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400" b="1" dirty="0" smtClean="0">
                <a:latin typeface="+mn-lt"/>
                <a:cs typeface="Arial" pitchFamily="34" charset="0"/>
              </a:rPr>
              <a:t>2014</a:t>
            </a:r>
            <a:endParaRPr lang="en-GB" altLang="en-US" sz="1400" b="1" dirty="0"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200" b="1" dirty="0">
              <a:solidFill>
                <a:srgbClr val="003366"/>
              </a:solidFill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5E9EB7"/>
                </a:solidFill>
                <a:latin typeface="+mn-lt"/>
                <a:cs typeface="Arial" pitchFamily="34" charset="0"/>
              </a:rPr>
              <a:t>TM500 &amp; E500 Mk3</a:t>
            </a:r>
            <a:endParaRPr lang="en-GB" altLang="en-US" sz="1000" b="1" dirty="0">
              <a:solidFill>
                <a:srgbClr val="5E9EB7"/>
              </a:solidFill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003366"/>
                </a:solidFill>
                <a:latin typeface="+mn-lt"/>
                <a:cs typeface="Arial" pitchFamily="34" charset="0"/>
              </a:rPr>
              <a:t>4G (R11) &amp; 3G (R10)</a:t>
            </a: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003366"/>
                </a:solidFill>
                <a:latin typeface="+mn-lt"/>
                <a:cs typeface="Arial" pitchFamily="34" charset="0"/>
              </a:rPr>
              <a:t>12x 1000 UE’s  </a:t>
            </a:r>
            <a:endParaRPr lang="en-GB" altLang="en-US" sz="1000" b="1" dirty="0">
              <a:solidFill>
                <a:srgbClr val="003366"/>
              </a:solidFill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800" b="1" dirty="0">
              <a:solidFill>
                <a:srgbClr val="003366"/>
              </a:solidFill>
              <a:latin typeface="Helvetica" pitchFamily="34" charset="0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800" b="1" dirty="0">
              <a:solidFill>
                <a:srgbClr val="003366"/>
              </a:solidFill>
              <a:latin typeface="Helvetica" pitchFamily="34" charset="0"/>
              <a:cs typeface="Arial" pitchFamily="34" charset="0"/>
            </a:endParaRP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3074205" y="4656740"/>
            <a:ext cx="1843440" cy="138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400" b="1" dirty="0" smtClean="0">
                <a:latin typeface="+mn-lt"/>
                <a:cs typeface="Arial" pitchFamily="34" charset="0"/>
              </a:rPr>
              <a:t>2016</a:t>
            </a:r>
            <a:endParaRPr lang="en-GB" altLang="en-US" sz="1400" b="1" dirty="0"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200" b="1" dirty="0">
              <a:solidFill>
                <a:srgbClr val="003366"/>
              </a:solidFill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5E9EB7"/>
                </a:solidFill>
                <a:latin typeface="+mn-lt"/>
                <a:cs typeface="Arial" pitchFamily="34" charset="0"/>
              </a:rPr>
              <a:t>TM500 &amp; E500 Mk4.1</a:t>
            </a:r>
            <a:endParaRPr lang="en-GB" altLang="en-US" sz="1000" b="1" dirty="0">
              <a:solidFill>
                <a:srgbClr val="5E9EB7"/>
              </a:solidFill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>
                <a:solidFill>
                  <a:srgbClr val="003366"/>
                </a:solidFill>
                <a:latin typeface="+mn-lt"/>
                <a:cs typeface="Arial" pitchFamily="34" charset="0"/>
              </a:rPr>
              <a:t>4</a:t>
            </a:r>
            <a:r>
              <a:rPr lang="en-GB" altLang="en-US" sz="1000" b="1" dirty="0" smtClean="0">
                <a:solidFill>
                  <a:srgbClr val="003366"/>
                </a:solidFill>
                <a:latin typeface="+mn-lt"/>
                <a:cs typeface="Arial" pitchFamily="34" charset="0"/>
              </a:rPr>
              <a:t>G (R13)</a:t>
            </a: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>
                <a:solidFill>
                  <a:srgbClr val="003366"/>
                </a:solidFill>
                <a:latin typeface="+mn-lt"/>
                <a:cs typeface="Arial" pitchFamily="34" charset="0"/>
              </a:rPr>
              <a:t>3</a:t>
            </a:r>
            <a:r>
              <a:rPr lang="en-GB" altLang="en-US" sz="1000" b="1" dirty="0" smtClean="0">
                <a:solidFill>
                  <a:srgbClr val="003366"/>
                </a:solidFill>
                <a:latin typeface="+mn-lt"/>
                <a:cs typeface="Arial" pitchFamily="34" charset="0"/>
              </a:rPr>
              <a:t>G (R10)</a:t>
            </a: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003366"/>
                </a:solidFill>
                <a:latin typeface="+mn-lt"/>
                <a:cs typeface="Arial" pitchFamily="34" charset="0"/>
              </a:rPr>
              <a:t>2G &amp; Multi-RAT</a:t>
            </a:r>
          </a:p>
          <a:p>
            <a:pPr>
              <a:buClr>
                <a:srgbClr val="5F5F5F"/>
              </a:buClr>
              <a:buSzPct val="60000"/>
              <a:buNone/>
            </a:pPr>
            <a:r>
              <a:rPr lang="en-GB" altLang="en-US" sz="1000" b="1" dirty="0" smtClean="0">
                <a:solidFill>
                  <a:srgbClr val="003366"/>
                </a:solidFill>
                <a:latin typeface="+mn-lt"/>
                <a:cs typeface="Arial" pitchFamily="34" charset="0"/>
              </a:rPr>
              <a:t>12x 1500 UE’s  </a:t>
            </a:r>
            <a:endParaRPr lang="en-GB" altLang="en-US" sz="1000" b="1" dirty="0">
              <a:solidFill>
                <a:srgbClr val="003366"/>
              </a:solidFill>
              <a:latin typeface="+mn-lt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800" b="1" dirty="0">
              <a:solidFill>
                <a:srgbClr val="003366"/>
              </a:solidFill>
              <a:latin typeface="Helvetica" pitchFamily="34" charset="0"/>
              <a:cs typeface="Arial" pitchFamily="34" charset="0"/>
            </a:endParaRPr>
          </a:p>
          <a:p>
            <a:pPr>
              <a:buClr>
                <a:srgbClr val="5F5F5F"/>
              </a:buClr>
              <a:buSzPct val="60000"/>
              <a:buNone/>
            </a:pPr>
            <a:endParaRPr lang="en-GB" altLang="en-US" sz="800" b="1" dirty="0">
              <a:solidFill>
                <a:srgbClr val="003366"/>
              </a:solidFill>
              <a:latin typeface="Helvetic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58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6" grpId="0"/>
      <p:bldP spid="38" grpId="0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</a:t>
            </a:r>
            <a:r>
              <a:rPr lang="zh-CN" altLang="en-US" dirty="0" smtClean="0">
                <a:solidFill>
                  <a:srgbClr val="FF0000"/>
                </a:solidFill>
              </a:rPr>
              <a:t>务必关闭</a:t>
            </a:r>
            <a:r>
              <a:rPr lang="zh-CN" altLang="en-US" dirty="0" smtClean="0"/>
              <a:t>控制电脑的防火墙</a:t>
            </a:r>
            <a:endParaRPr lang="en-US" altLang="zh-CN" dirty="0" smtClean="0"/>
          </a:p>
          <a:p>
            <a:r>
              <a:rPr lang="en-US" altLang="zh-CN" dirty="0" smtClean="0"/>
              <a:t>TM500</a:t>
            </a:r>
            <a:r>
              <a:rPr lang="zh-CN" altLang="en-US" dirty="0" smtClean="0"/>
              <a:t>客户端</a:t>
            </a:r>
            <a:r>
              <a:rPr lang="en-US" altLang="zh-CN" dirty="0" smtClean="0"/>
              <a:t>Test Mobile Application (TMA)</a:t>
            </a:r>
          </a:p>
          <a:p>
            <a:r>
              <a:rPr lang="en-US" dirty="0" err="1" smtClean="0"/>
              <a:t>F</a:t>
            </a:r>
            <a:r>
              <a:rPr lang="en-US" altLang="zh-CN" dirty="0" err="1" smtClean="0"/>
              <a:t>ileZilla</a:t>
            </a:r>
            <a:r>
              <a:rPr lang="en-US" altLang="zh-CN" dirty="0" smtClean="0"/>
              <a:t> Server</a:t>
            </a:r>
          </a:p>
          <a:p>
            <a:r>
              <a:rPr lang="en-US" dirty="0" err="1" smtClean="0"/>
              <a:t>P</a:t>
            </a:r>
            <a:r>
              <a:rPr lang="en-US" altLang="zh-CN" dirty="0" err="1" smtClean="0"/>
              <a:t>uTTY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（或其它</a:t>
            </a:r>
            <a:r>
              <a:rPr lang="en-US" altLang="zh-CN" dirty="0" smtClean="0"/>
              <a:t>Serial/SSH/Telnet</a:t>
            </a:r>
            <a:r>
              <a:rPr lang="zh-CN" altLang="en-US" dirty="0" smtClean="0"/>
              <a:t>工具）</a:t>
            </a:r>
            <a:endParaRPr lang="en-US" altLang="zh-CN" dirty="0" smtClean="0"/>
          </a:p>
          <a:p>
            <a:r>
              <a:rPr lang="en-US" dirty="0" smtClean="0"/>
              <a:t>RDA</a:t>
            </a:r>
            <a:r>
              <a:rPr lang="zh-CN" altLang="en-US" dirty="0" smtClean="0"/>
              <a:t>客户端（</a:t>
            </a:r>
            <a:r>
              <a:rPr lang="en-US" altLang="zh-CN" dirty="0" err="1" smtClean="0"/>
              <a:t>diversifEye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TeraVM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dirty="0" smtClean="0"/>
              <a:t>P</a:t>
            </a:r>
            <a:r>
              <a:rPr lang="en-US" altLang="zh-CN" dirty="0" smtClean="0"/>
              <a:t>ython</a:t>
            </a:r>
          </a:p>
          <a:p>
            <a:r>
              <a:rPr lang="en-US" dirty="0" err="1" smtClean="0"/>
              <a:t>Wireshark</a:t>
            </a:r>
            <a:endParaRPr lang="en-US" dirty="0" smtClean="0"/>
          </a:p>
          <a:p>
            <a:r>
              <a:rPr lang="en-US" dirty="0" smtClean="0"/>
              <a:t>Microsoft Excel</a:t>
            </a:r>
          </a:p>
          <a:p>
            <a:r>
              <a:rPr lang="zh-CN" altLang="en-US" dirty="0"/>
              <a:t>文</a:t>
            </a:r>
            <a:r>
              <a:rPr lang="zh-CN" altLang="en-US" dirty="0" smtClean="0"/>
              <a:t>本编辑器（例如</a:t>
            </a:r>
            <a:r>
              <a:rPr lang="en-US" altLang="zh-CN" dirty="0" err="1" smtClean="0"/>
              <a:t>UltraEdit</a:t>
            </a:r>
            <a:r>
              <a:rPr lang="zh-CN" altLang="en-US" dirty="0" smtClean="0"/>
              <a:t>或</a:t>
            </a:r>
            <a:r>
              <a:rPr lang="en-US" altLang="zh-CN" dirty="0" smtClean="0">
                <a:hlinkClick r:id="rId2"/>
              </a:rPr>
              <a:t>Notepad++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4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请咨询</a:t>
            </a:r>
            <a:r>
              <a:rPr lang="en-US" altLang="zh-CN" dirty="0" smtClean="0"/>
              <a:t>TM500 FAE</a:t>
            </a:r>
            <a:r>
              <a:rPr lang="zh-CN" altLang="en-US" dirty="0" smtClean="0"/>
              <a:t>获取最新的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软件版本。</a:t>
            </a:r>
            <a:endParaRPr lang="en-US" altLang="zh-CN" dirty="0" smtClean="0"/>
          </a:p>
          <a:p>
            <a:r>
              <a:rPr lang="en-US" dirty="0" smtClean="0"/>
              <a:t>TM500</a:t>
            </a:r>
            <a:r>
              <a:rPr lang="zh-CN" altLang="en-US" dirty="0" smtClean="0"/>
              <a:t>软件安装包一般包含如下文件（以</a:t>
            </a:r>
            <a:r>
              <a:rPr lang="en-US" altLang="zh-CN" dirty="0" smtClean="0"/>
              <a:t>LMF7.0.1</a:t>
            </a:r>
            <a:r>
              <a:rPr lang="zh-CN" altLang="en-US" dirty="0" smtClean="0"/>
              <a:t>为例）</a:t>
            </a:r>
            <a:endParaRPr lang="en-US" altLang="zh-CN" dirty="0" smtClean="0"/>
          </a:p>
          <a:p>
            <a:pPr lvl="1"/>
            <a:r>
              <a:rPr lang="en-US" b="1" dirty="0" err="1" smtClean="0"/>
              <a:t>F</a:t>
            </a:r>
            <a:r>
              <a:rPr lang="en-US" altLang="zh-CN" b="1" dirty="0" err="1" smtClean="0"/>
              <a:t>ileZilla</a:t>
            </a:r>
            <a:r>
              <a:rPr lang="en-US" altLang="zh-CN" b="1" dirty="0" smtClean="0"/>
              <a:t> Server</a:t>
            </a:r>
            <a:r>
              <a:rPr lang="en-US" altLang="zh-CN" dirty="0" smtClean="0"/>
              <a:t>: TM500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FileZilla</a:t>
            </a:r>
            <a:r>
              <a:rPr lang="en-US" altLang="zh-CN" dirty="0" smtClean="0"/>
              <a:t> Server</a:t>
            </a:r>
            <a:r>
              <a:rPr lang="zh-CN" altLang="en-US" dirty="0" smtClean="0"/>
              <a:t>从它的控制电脑上加载相关软件。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TM500_LTE_EXT-MUE_Release_LMF_7_0_1</a:t>
            </a:r>
            <a:r>
              <a:rPr lang="en-US" altLang="zh-CN" dirty="0" smtClean="0"/>
              <a:t>: TM500</a:t>
            </a:r>
            <a:r>
              <a:rPr lang="zh-CN" altLang="en-US" dirty="0" smtClean="0"/>
              <a:t>软件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Release Note</a:t>
            </a:r>
            <a:r>
              <a:rPr lang="en-US" altLang="zh-CN" dirty="0" smtClean="0"/>
              <a:t>: </a:t>
            </a:r>
            <a:r>
              <a:rPr lang="zh-CN" altLang="en-US" dirty="0" smtClean="0"/>
              <a:t>当前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软件版本支持的特性和功能，以及修复的问题等等。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E500/TM500</a:t>
            </a:r>
            <a:r>
              <a:rPr lang="zh-CN" altLang="en-US" b="1" dirty="0" smtClean="0"/>
              <a:t>安装手册</a:t>
            </a:r>
            <a:r>
              <a:rPr lang="zh-CN" altLang="en-US" dirty="0" smtClean="0"/>
              <a:t>：包括供电需求、如何配置和修改</a:t>
            </a:r>
            <a:r>
              <a:rPr lang="en-US" altLang="zh-CN" dirty="0" smtClean="0"/>
              <a:t>TM500 IP</a:t>
            </a:r>
            <a:r>
              <a:rPr lang="zh-CN" altLang="en-US" dirty="0" smtClean="0"/>
              <a:t>、如何升级固件以及查看或安装</a:t>
            </a:r>
            <a:r>
              <a:rPr lang="en-US" altLang="zh-CN" dirty="0" smtClean="0"/>
              <a:t>license.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Mobile Application (TMA)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72000"/>
            <a:ext cx="3597275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35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TMA</a:t>
            </a:r>
            <a:r>
              <a:rPr lang="zh-CN" altLang="en-US" dirty="0" smtClean="0"/>
              <a:t>软件安装采用默认安装，安装过程中一直选择下一步即可。</a:t>
            </a:r>
            <a:endParaRPr lang="en-US" altLang="zh-CN" dirty="0" smtClean="0"/>
          </a:p>
          <a:p>
            <a:r>
              <a:rPr lang="zh-CN" altLang="en-US" dirty="0"/>
              <a:t>默</a:t>
            </a:r>
            <a:r>
              <a:rPr lang="zh-CN" altLang="en-US" dirty="0" smtClean="0"/>
              <a:t>认安装路径</a:t>
            </a:r>
            <a:endParaRPr lang="en-US" altLang="zh-CN" dirty="0" smtClean="0"/>
          </a:p>
          <a:p>
            <a:pPr lvl="1"/>
            <a:r>
              <a:rPr lang="en-US" dirty="0" smtClean="0"/>
              <a:t>32</a:t>
            </a:r>
            <a:r>
              <a:rPr lang="zh-CN" altLang="en-US" dirty="0" smtClean="0"/>
              <a:t>位操作系统：</a:t>
            </a:r>
            <a:r>
              <a:rPr lang="en-US" altLang="zh-CN" dirty="0" smtClean="0"/>
              <a:t>C</a:t>
            </a:r>
            <a:r>
              <a:rPr lang="en-US" altLang="zh-CN" dirty="0"/>
              <a:t>:\Program Files\</a:t>
            </a:r>
            <a:r>
              <a:rPr lang="en-US" altLang="zh-CN" dirty="0" err="1"/>
              <a:t>Aeroflex</a:t>
            </a:r>
            <a:r>
              <a:rPr lang="en-US" altLang="zh-CN" dirty="0"/>
              <a:t>\TM500\LTE - LMF 7.0.1</a:t>
            </a:r>
            <a:r>
              <a:rPr lang="en-US" altLang="zh-CN" dirty="0" smtClean="0"/>
              <a:t>\</a:t>
            </a:r>
          </a:p>
          <a:p>
            <a:pPr lvl="1"/>
            <a:r>
              <a:rPr lang="en-US" dirty="0" smtClean="0"/>
              <a:t>64</a:t>
            </a:r>
            <a:r>
              <a:rPr lang="zh-CN" altLang="en-US" dirty="0" smtClean="0"/>
              <a:t>位操作系统：</a:t>
            </a:r>
            <a:r>
              <a:rPr lang="en-US" dirty="0" smtClean="0"/>
              <a:t>C</a:t>
            </a:r>
            <a:r>
              <a:rPr lang="en-US" dirty="0"/>
              <a:t>:\Program Files (x86)\</a:t>
            </a:r>
            <a:r>
              <a:rPr lang="en-US" dirty="0" err="1"/>
              <a:t>Aeroflex</a:t>
            </a:r>
            <a:r>
              <a:rPr lang="en-US" dirty="0"/>
              <a:t>\TM500\LTE - LMF 7.0.1</a:t>
            </a:r>
            <a:r>
              <a:rPr lang="en-US" dirty="0" smtClean="0"/>
              <a:t>\</a:t>
            </a:r>
          </a:p>
          <a:p>
            <a:pPr marL="571500" lvl="1" indent="0">
              <a:buNone/>
            </a:pPr>
            <a:r>
              <a:rPr lang="zh-CN" altLang="en-US" sz="1600" i="1" dirty="0" smtClean="0"/>
              <a:t>备注：</a:t>
            </a:r>
            <a:r>
              <a:rPr lang="en-US" altLang="zh-CN" sz="1600" i="1" dirty="0" smtClean="0"/>
              <a:t>Win7</a:t>
            </a:r>
            <a:r>
              <a:rPr lang="zh-CN" altLang="en-US" sz="1600" i="1" dirty="0"/>
              <a:t>以</a:t>
            </a:r>
            <a:r>
              <a:rPr lang="zh-CN" altLang="en-US" sz="1600" i="1" dirty="0" smtClean="0"/>
              <a:t>上的操作系统，</a:t>
            </a:r>
            <a:r>
              <a:rPr lang="en-US" altLang="zh-CN" sz="1600" i="1" dirty="0"/>
              <a:t>C:\Program Files</a:t>
            </a:r>
            <a:r>
              <a:rPr lang="en-US" altLang="zh-CN" sz="1600" i="1" dirty="0" smtClean="0"/>
              <a:t>\</a:t>
            </a:r>
            <a:r>
              <a:rPr lang="zh-CN" altLang="en-US" sz="1600" i="1" dirty="0" smtClean="0"/>
              <a:t>或</a:t>
            </a:r>
            <a:r>
              <a:rPr lang="en-US" sz="1600" i="1" dirty="0"/>
              <a:t>C:\Program Files (x86</a:t>
            </a:r>
            <a:r>
              <a:rPr lang="en-US" sz="1600" i="1" dirty="0" smtClean="0"/>
              <a:t>)\</a:t>
            </a:r>
            <a:r>
              <a:rPr lang="zh-CN" altLang="en-US" sz="1600" i="1" dirty="0" smtClean="0"/>
              <a:t>路径下的操作都需要管理员权限，如果需要的的话，可以考虑把安装路径改为</a:t>
            </a:r>
            <a:r>
              <a:rPr lang="en-US" altLang="zh-CN" sz="1600" i="1" dirty="0" smtClean="0"/>
              <a:t>C:\Aeroflex\...</a:t>
            </a:r>
          </a:p>
          <a:p>
            <a:pPr marL="5715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3860800"/>
            <a:ext cx="33766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7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TMA</a:t>
            </a:r>
            <a:r>
              <a:rPr lang="zh-CN" altLang="en-US" dirty="0" smtClean="0"/>
              <a:t>安装路径包含六个文件夹</a:t>
            </a:r>
            <a:endParaRPr lang="en-US" altLang="zh-CN" dirty="0" smtClean="0"/>
          </a:p>
          <a:p>
            <a:pPr lvl="1"/>
            <a:r>
              <a:rPr lang="en-US" b="1" dirty="0" err="1" smtClean="0"/>
              <a:t>diversifEye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Provisioning</a:t>
            </a:r>
            <a:r>
              <a:rPr lang="zh-CN" altLang="en-US" dirty="0" smtClean="0"/>
              <a:t>模板，用于生成</a:t>
            </a:r>
            <a:r>
              <a:rPr lang="en-US" altLang="zh-CN" dirty="0" smtClean="0"/>
              <a:t>RDA</a:t>
            </a:r>
            <a:r>
              <a:rPr lang="zh-CN" altLang="en-US" dirty="0"/>
              <a:t>脚</a:t>
            </a:r>
            <a:r>
              <a:rPr lang="zh-CN" altLang="en-US" dirty="0" smtClean="0"/>
              <a:t>本。</a:t>
            </a:r>
            <a:endParaRPr lang="en-US" altLang="zh-CN" dirty="0" smtClean="0"/>
          </a:p>
          <a:p>
            <a:pPr lvl="1"/>
            <a:r>
              <a:rPr lang="en-US" b="1" dirty="0" smtClean="0"/>
              <a:t>Documentation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相关的帮助文档，包括</a:t>
            </a:r>
            <a:r>
              <a:rPr lang="en-US" altLang="zh-CN" dirty="0" smtClean="0"/>
              <a:t>TM500/E500</a:t>
            </a:r>
            <a:r>
              <a:rPr lang="zh-CN" altLang="en-US" dirty="0" smtClean="0"/>
              <a:t>安装手册、</a:t>
            </a:r>
            <a:r>
              <a:rPr lang="en-US" altLang="zh-CN" dirty="0" smtClean="0"/>
              <a:t>EXT-MUE/E500 TMA</a:t>
            </a:r>
            <a:r>
              <a:rPr lang="zh-CN" altLang="en-US" dirty="0" smtClean="0"/>
              <a:t>用户手册、</a:t>
            </a:r>
            <a:r>
              <a:rPr lang="en-US" altLang="zh-CN" dirty="0" smtClean="0"/>
              <a:t>Command Reference Manual (CRM)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Measurement Reference Manual</a:t>
            </a:r>
            <a:r>
              <a:rPr lang="zh-CN" altLang="en-US" dirty="0" smtClean="0"/>
              <a:t>以及</a:t>
            </a:r>
            <a:r>
              <a:rPr lang="en-US" altLang="zh-CN" dirty="0" err="1" smtClean="0"/>
              <a:t>diversifEye</a:t>
            </a:r>
            <a:r>
              <a:rPr lang="en-US" altLang="zh-CN" dirty="0" smtClean="0"/>
              <a:t> Reference Manual</a:t>
            </a:r>
            <a:r>
              <a:rPr lang="zh-CN" altLang="en-US" dirty="0" smtClean="0"/>
              <a:t>等等。</a:t>
            </a:r>
            <a:endParaRPr lang="en-US" altLang="zh-CN" dirty="0" smtClean="0"/>
          </a:p>
          <a:p>
            <a:pPr lvl="1"/>
            <a:r>
              <a:rPr lang="en-US" b="1" dirty="0" smtClean="0"/>
              <a:t>HSDL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 DSP/HLC log</a:t>
            </a:r>
            <a:r>
              <a:rPr lang="zh-CN" altLang="en-US" dirty="0" smtClean="0"/>
              <a:t>抓取和解析工具。</a:t>
            </a:r>
            <a:endParaRPr lang="en-US" altLang="zh-CN" dirty="0" smtClean="0"/>
          </a:p>
          <a:p>
            <a:pPr lvl="1"/>
            <a:r>
              <a:rPr lang="en-US" b="1" dirty="0" err="1" smtClean="0"/>
              <a:t>ppc_pq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软件。</a:t>
            </a:r>
            <a:endParaRPr lang="en-US" altLang="zh-CN" dirty="0" smtClean="0"/>
          </a:p>
          <a:p>
            <a:pPr lvl="1"/>
            <a:r>
              <a:rPr lang="en-US" b="1" dirty="0"/>
              <a:t>Test Mobile </a:t>
            </a:r>
            <a:r>
              <a:rPr lang="en-US" b="1" dirty="0" smtClean="0"/>
              <a:t>Application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客户端（</a:t>
            </a:r>
            <a:r>
              <a:rPr lang="en-US" altLang="zh-CN" dirty="0" smtClean="0"/>
              <a:t>TMA.exe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r>
              <a:rPr lang="zh-CN" altLang="en-US" dirty="0"/>
              <a:t>通</a:t>
            </a:r>
            <a:r>
              <a:rPr lang="zh-CN" altLang="en-US" dirty="0" smtClean="0"/>
              <a:t>过开始菜单或</a:t>
            </a:r>
            <a:r>
              <a:rPr lang="en-US" altLang="zh-CN" dirty="0"/>
              <a:t>Test Mobile 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文件夹打开</a:t>
            </a:r>
            <a:r>
              <a:rPr lang="en-US" altLang="zh-CN" dirty="0" smtClean="0"/>
              <a:t>TMA.exe</a:t>
            </a:r>
            <a:r>
              <a:rPr lang="zh-CN" altLang="en-US" dirty="0" smtClean="0"/>
              <a:t>，请选择</a:t>
            </a:r>
            <a:r>
              <a:rPr lang="en-US" altLang="zh-CN" dirty="0" smtClean="0"/>
              <a:t>EXT-MUE</a:t>
            </a:r>
            <a:r>
              <a:rPr lang="zh-CN" altLang="en-US" dirty="0" smtClean="0"/>
              <a:t>界面。</a:t>
            </a:r>
            <a:endParaRPr lang="en-US" altLang="zh-CN" dirty="0" smtClean="0"/>
          </a:p>
          <a:p>
            <a:pPr marL="566737" lvl="1" indent="0">
              <a:buNone/>
            </a:pPr>
            <a:endParaRPr lang="en-US" altLang="zh-CN" sz="1600" i="1" dirty="0" smtClean="0"/>
          </a:p>
          <a:p>
            <a:pPr marL="0" indent="0">
              <a:buNone/>
            </a:pPr>
            <a:r>
              <a:rPr lang="zh-CN" altLang="en-US" sz="1600" i="1" dirty="0" smtClean="0"/>
              <a:t>备注：</a:t>
            </a:r>
            <a:r>
              <a:rPr lang="en-US" altLang="zh-CN" sz="1600" i="1" dirty="0" smtClean="0"/>
              <a:t>E500</a:t>
            </a:r>
            <a:r>
              <a:rPr lang="zh-CN" altLang="en-US" sz="1600" i="1" dirty="0" smtClean="0"/>
              <a:t>界面将在其它文档进一步介绍。</a:t>
            </a:r>
            <a:endParaRPr lang="en-US" sz="16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6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Profile</a:t>
            </a:r>
            <a:r>
              <a:rPr lang="zh-CN" altLang="en-US" dirty="0" smtClean="0"/>
              <a:t>可以用默认的</a:t>
            </a:r>
            <a:r>
              <a:rPr lang="en-US" altLang="zh-CN" i="1" dirty="0"/>
              <a:t>Default </a:t>
            </a:r>
            <a:r>
              <a:rPr lang="en-US" altLang="zh-CN" i="1" dirty="0" smtClean="0"/>
              <a:t>User</a:t>
            </a:r>
            <a:r>
              <a:rPr lang="zh-CN" altLang="en-US" dirty="0" smtClean="0"/>
              <a:t>，也可以自定义一个新的</a:t>
            </a:r>
            <a:r>
              <a:rPr lang="en-US" altLang="zh-CN" dirty="0" smtClean="0"/>
              <a:t>profile.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981200"/>
            <a:ext cx="3802063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15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Connection Settings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73881"/>
            <a:ext cx="6313487" cy="516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9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</a:t>
            </a:r>
            <a:r>
              <a:rPr lang="zh-CN" altLang="en-US" dirty="0" smtClean="0"/>
              <a:t>击左上角</a:t>
            </a:r>
            <a:r>
              <a:rPr lang="en-US" altLang="zh-CN" dirty="0" smtClean="0"/>
              <a:t>Connection Settings</a:t>
            </a:r>
            <a:r>
              <a:rPr lang="zh-CN" altLang="en-US" dirty="0" smtClean="0"/>
              <a:t>图标，打开</a:t>
            </a:r>
            <a:r>
              <a:rPr lang="en-US" altLang="zh-CN" dirty="0" smtClean="0"/>
              <a:t>Preferences</a:t>
            </a:r>
            <a:r>
              <a:rPr lang="zh-CN" altLang="en-US" dirty="0" smtClean="0"/>
              <a:t>界面。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3785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393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主要更新如下默认配置</a:t>
            </a:r>
            <a:endParaRPr lang="en-US" altLang="zh-CN" dirty="0" smtClean="0"/>
          </a:p>
          <a:p>
            <a:pPr lvl="1"/>
            <a:r>
              <a:rPr lang="en-US" b="1" dirty="0" smtClean="0"/>
              <a:t>Configuration</a:t>
            </a:r>
            <a:r>
              <a:rPr lang="zh-CN" altLang="en-US" dirty="0"/>
              <a:t>：</a:t>
            </a:r>
            <a:r>
              <a:rPr lang="zh-CN" altLang="en-US" dirty="0" smtClean="0"/>
              <a:t>请把默认模式</a:t>
            </a:r>
            <a:r>
              <a:rPr lang="en-US" altLang="zh-CN" dirty="0" smtClean="0"/>
              <a:t>”Software Licensing”</a:t>
            </a:r>
            <a:r>
              <a:rPr lang="zh-CN" altLang="en-US" dirty="0" smtClean="0"/>
              <a:t>更新为“</a:t>
            </a:r>
            <a:r>
              <a:rPr lang="en-US" altLang="zh-CN" dirty="0" smtClean="0"/>
              <a:t>MTS Mode</a:t>
            </a:r>
            <a:r>
              <a:rPr lang="zh-CN" altLang="en-US" dirty="0" smtClean="0"/>
              <a:t>”。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Configuration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45" y="2346116"/>
            <a:ext cx="5763155" cy="413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332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</a:t>
            </a:r>
            <a:r>
              <a:rPr lang="en-US" altLang="zh-CN" b="1" dirty="0" smtClean="0"/>
              <a:t>etup</a:t>
            </a:r>
            <a:endParaRPr lang="en-US" altLang="zh-CN" b="1" dirty="0"/>
          </a:p>
          <a:p>
            <a:pPr lvl="1"/>
            <a:r>
              <a:rPr lang="en-US" dirty="0" smtClean="0"/>
              <a:t>Test Mobile TCP/IP Settings – IP A</a:t>
            </a:r>
            <a:r>
              <a:rPr lang="en-US" altLang="zh-CN" dirty="0" smtClean="0"/>
              <a:t>ddress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 IP</a:t>
            </a:r>
            <a:r>
              <a:rPr lang="zh-CN" altLang="en-US" dirty="0" smtClean="0"/>
              <a:t>地址。</a:t>
            </a:r>
            <a:endParaRPr lang="en-US" altLang="zh-CN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lvl="1" indent="0">
              <a:buClr>
                <a:srgbClr val="009FDA"/>
              </a:buClr>
              <a:buSzPct val="130000"/>
              <a:buNone/>
            </a:pPr>
            <a:r>
              <a:rPr lang="zh-CN" altLang="en-US" sz="1600" i="1" dirty="0"/>
              <a:t>备注</a:t>
            </a:r>
            <a:r>
              <a:rPr lang="zh-CN" altLang="en-US" sz="1600" i="1" dirty="0" smtClean="0"/>
              <a:t>：串</a:t>
            </a:r>
            <a:r>
              <a:rPr lang="zh-CN" altLang="en-US" sz="1600" i="1" dirty="0"/>
              <a:t>口相关文档（</a:t>
            </a:r>
            <a:r>
              <a:rPr lang="en-US" altLang="zh-CN" sz="1600" i="1" dirty="0"/>
              <a:t> CN-005-TM500_Serial_Log_MK3.pptx </a:t>
            </a:r>
            <a:r>
              <a:rPr lang="zh-CN" altLang="en-US" sz="1600" i="1" dirty="0" smtClean="0"/>
              <a:t>）将进</a:t>
            </a:r>
            <a:r>
              <a:rPr lang="zh-CN" altLang="en-US" sz="1600" i="1" dirty="0"/>
              <a:t>一步介绍</a:t>
            </a:r>
            <a:r>
              <a:rPr lang="en-US" altLang="zh-CN" sz="1600" i="1" dirty="0"/>
              <a:t>TM500 </a:t>
            </a:r>
            <a:r>
              <a:rPr lang="en-US" altLang="zh-CN" sz="1600" i="1" dirty="0" smtClean="0"/>
              <a:t>IP</a:t>
            </a:r>
            <a:r>
              <a:rPr lang="zh-CN" altLang="en-US" sz="1600" i="1" dirty="0" smtClean="0"/>
              <a:t>配置。</a:t>
            </a:r>
            <a:endParaRPr lang="en-US" sz="16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Setup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5350933" cy="38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07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Reboot</a:t>
            </a:r>
            <a:r>
              <a:rPr lang="zh-CN" altLang="en-US" dirty="0" smtClean="0"/>
              <a:t>：请</a:t>
            </a:r>
            <a:r>
              <a:rPr lang="zh-CN" altLang="en-US" dirty="0" smtClean="0">
                <a:solidFill>
                  <a:srgbClr val="FF0000"/>
                </a:solidFill>
              </a:rPr>
              <a:t>不要</a:t>
            </a:r>
            <a:r>
              <a:rPr lang="zh-CN" altLang="en-US" dirty="0" smtClean="0"/>
              <a:t>勾选</a:t>
            </a:r>
            <a:r>
              <a:rPr lang="en-US" altLang="zh-CN" i="1" dirty="0" smtClean="0"/>
              <a:t>On Fatal Error</a:t>
            </a:r>
            <a:r>
              <a:rPr lang="zh-CN" altLang="en-US" dirty="0" smtClean="0"/>
              <a:t>，否则出现</a:t>
            </a:r>
            <a:r>
              <a:rPr lang="en-US" altLang="zh-CN" dirty="0" smtClean="0"/>
              <a:t>ASSERT</a:t>
            </a:r>
            <a:r>
              <a:rPr lang="zh-CN" altLang="en-US" dirty="0" smtClean="0"/>
              <a:t>的时候，</a:t>
            </a:r>
            <a:r>
              <a:rPr lang="en-US" altLang="zh-CN" dirty="0"/>
              <a:t> TM500</a:t>
            </a:r>
            <a:r>
              <a:rPr lang="zh-CN" altLang="en-US" dirty="0"/>
              <a:t>将自动重</a:t>
            </a:r>
            <a:r>
              <a:rPr lang="zh-CN" altLang="en-US" dirty="0" smtClean="0"/>
              <a:t>启，无法抓取</a:t>
            </a:r>
            <a:r>
              <a:rPr lang="en-US" altLang="zh-CN" dirty="0" smtClean="0"/>
              <a:t>DTRC log</a:t>
            </a:r>
            <a:r>
              <a:rPr lang="zh-CN" altLang="en-US" dirty="0" smtClean="0"/>
              <a:t>。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Reboot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47" y="2011656"/>
            <a:ext cx="6017154" cy="431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67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集成测试环境连线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 descr="Text Box: Title"/>
          <p:cNvSpPr txBox="1">
            <a:spLocks noChangeArrowheads="1"/>
          </p:cNvSpPr>
          <p:nvPr/>
        </p:nvSpPr>
        <p:spPr>
          <a:xfrm>
            <a:off x="1219201" y="2133600"/>
            <a:ext cx="6248399" cy="23622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9pPr>
          </a:lstStyle>
          <a:p>
            <a:pPr marL="457200" indent="-457200"/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网线</a:t>
            </a:r>
            <a:r>
              <a:rPr lang="en-US" altLang="zh-CN" sz="2200" kern="0" dirty="0"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串</a:t>
            </a:r>
            <a:r>
              <a:rPr lang="zh-CN" altLang="en-US" sz="2200" kern="0" dirty="0">
                <a:latin typeface="Arial" pitchFamily="34" charset="0"/>
                <a:cs typeface="Arial" pitchFamily="34" charset="0"/>
              </a:rPr>
              <a:t>口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线</a:t>
            </a:r>
            <a:r>
              <a:rPr lang="en-US" altLang="zh-CN" sz="2200" kern="0" dirty="0"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射</a:t>
            </a:r>
            <a:r>
              <a:rPr lang="zh-CN" altLang="en-US" sz="2200" kern="0" dirty="0">
                <a:latin typeface="Arial" pitchFamily="34" charset="0"/>
                <a:cs typeface="Arial" pitchFamily="34" charset="0"/>
              </a:rPr>
              <a:t>频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线</a:t>
            </a:r>
            <a:endParaRPr lang="en-US" altLang="zh-CN" sz="2200" kern="0" dirty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altLang="zh-CN" sz="2200" kern="0" dirty="0" smtClean="0">
                <a:latin typeface="Arial" pitchFamily="34" charset="0"/>
                <a:cs typeface="Arial" pitchFamily="34" charset="0"/>
              </a:rPr>
              <a:t>DSP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同步线</a:t>
            </a:r>
            <a:r>
              <a:rPr lang="en-US" altLang="zh-CN" sz="2200" kern="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时钟同步线</a:t>
            </a:r>
            <a:endParaRPr lang="en-US" altLang="zh-CN" sz="2200" kern="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Radio Cards</a:t>
            </a:r>
            <a:endParaRPr lang="en-US" dirty="0"/>
          </a:p>
          <a:p>
            <a:pPr lvl="1"/>
            <a:r>
              <a:rPr lang="zh-CN" altLang="en-US" dirty="0" smtClean="0"/>
              <a:t>单台或两台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级联时，请</a:t>
            </a:r>
            <a:r>
              <a:rPr lang="zh-CN" altLang="en-US" dirty="0" smtClean="0">
                <a:solidFill>
                  <a:srgbClr val="FF0000"/>
                </a:solidFill>
              </a:rPr>
              <a:t>不要</a:t>
            </a:r>
            <a:r>
              <a:rPr lang="zh-CN" altLang="en-US" dirty="0" smtClean="0"/>
              <a:t>勾选</a:t>
            </a:r>
            <a:r>
              <a:rPr lang="en-US" altLang="zh-CN" dirty="0" smtClean="0"/>
              <a:t>Use AC.</a:t>
            </a:r>
          </a:p>
          <a:p>
            <a:pPr lvl="1"/>
            <a:r>
              <a:rPr lang="zh-CN" altLang="en-US" dirty="0" smtClean="0"/>
              <a:t>请根据射频连线，</a:t>
            </a:r>
            <a:r>
              <a:rPr lang="zh-CN" altLang="en-US" dirty="0"/>
              <a:t>选择</a:t>
            </a:r>
            <a:r>
              <a:rPr lang="zh-CN" altLang="en-US" dirty="0" smtClean="0"/>
              <a:t>对应的射频卡以及</a:t>
            </a:r>
            <a:r>
              <a:rPr lang="en-US" altLang="zh-CN" dirty="0" smtClean="0"/>
              <a:t>I/F Mode.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Radio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2380633"/>
            <a:ext cx="5714999" cy="409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83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Viewer Options</a:t>
            </a:r>
            <a:r>
              <a:rPr lang="zh-CN" altLang="en-US" dirty="0" smtClean="0"/>
              <a:t>：请更新</a:t>
            </a:r>
            <a:r>
              <a:rPr lang="en-US" altLang="zh-CN" dirty="0" smtClean="0"/>
              <a:t>CSV File Viewer</a:t>
            </a:r>
            <a:r>
              <a:rPr lang="zh-CN" altLang="en-US" dirty="0" smtClean="0"/>
              <a:t>为</a:t>
            </a:r>
            <a:r>
              <a:rPr lang="en-US" altLang="zh-CN" dirty="0" smtClean="0"/>
              <a:t>Microsoft Excel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Viewer Options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63785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563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Session History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Session History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63706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53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references – Session History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63325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26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Incident Reporting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105400"/>
          </a:xfrm>
        </p:spPr>
        <p:txBody>
          <a:bodyPr/>
          <a:lstStyle/>
          <a:p>
            <a:r>
              <a:rPr lang="en-US" dirty="0" smtClean="0"/>
              <a:t>Test Mobile Trace (DTRC) – FTP Settings</a:t>
            </a:r>
          </a:p>
          <a:p>
            <a:pPr lvl="1"/>
            <a:r>
              <a:rPr lang="en-US" b="1" dirty="0" smtClean="0"/>
              <a:t>Host Name</a:t>
            </a:r>
            <a:r>
              <a:rPr lang="en-US" dirty="0" smtClean="0"/>
              <a:t>: TM500</a:t>
            </a:r>
            <a:r>
              <a:rPr lang="zh-CN" altLang="en-US" dirty="0" smtClean="0"/>
              <a:t>控制电脑</a:t>
            </a:r>
            <a:r>
              <a:rPr lang="en-US" altLang="zh-CN" dirty="0" smtClean="0"/>
              <a:t>IP.</a:t>
            </a:r>
          </a:p>
          <a:p>
            <a:pPr lvl="1"/>
            <a:r>
              <a:rPr lang="en-US" b="1" dirty="0" smtClean="0"/>
              <a:t>Username/Password</a:t>
            </a:r>
            <a:r>
              <a:rPr lang="en-US" dirty="0" smtClean="0"/>
              <a:t>: TM500</a:t>
            </a:r>
            <a:r>
              <a:rPr lang="zh-CN" altLang="en-US" dirty="0" smtClean="0"/>
              <a:t>配置的用户名和密码（一般</a:t>
            </a:r>
            <a:r>
              <a:rPr lang="zh-CN" altLang="en-US" dirty="0"/>
              <a:t>默</a:t>
            </a:r>
            <a:r>
              <a:rPr lang="zh-CN" altLang="en-US" dirty="0" smtClean="0"/>
              <a:t>认配置是</a:t>
            </a:r>
            <a:r>
              <a:rPr lang="en-US" altLang="zh-CN" dirty="0" smtClean="0"/>
              <a:t>tm500/tm500</a:t>
            </a:r>
            <a:r>
              <a:rPr lang="zh-CN" altLang="en-US" dirty="0" smtClean="0"/>
              <a:t>）。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08920"/>
            <a:ext cx="5211763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373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FileZilla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</a:t>
            </a:r>
            <a:r>
              <a:rPr lang="zh-CN" altLang="en-US" dirty="0" smtClean="0"/>
              <a:t>击</a:t>
            </a:r>
            <a:r>
              <a:rPr lang="en-US" altLang="zh-CN" i="1" dirty="0" smtClean="0"/>
              <a:t>FileZilla_Server-0_9_31.exe </a:t>
            </a:r>
            <a:r>
              <a:rPr lang="zh-CN" altLang="en-US" dirty="0" smtClean="0"/>
              <a:t>默认安装。</a:t>
            </a:r>
            <a:endParaRPr lang="en-US" altLang="zh-CN" dirty="0" smtClean="0"/>
          </a:p>
          <a:p>
            <a:pPr lvl="1"/>
            <a:r>
              <a:rPr lang="zh-CN" altLang="en-US" dirty="0"/>
              <a:t>安</a:t>
            </a:r>
            <a:r>
              <a:rPr lang="zh-CN" altLang="en-US" dirty="0" smtClean="0"/>
              <a:t>装完成后，打开</a:t>
            </a:r>
            <a:r>
              <a:rPr lang="en-US" altLang="zh-CN" dirty="0" err="1" smtClean="0"/>
              <a:t>FileZilla</a:t>
            </a:r>
            <a:r>
              <a:rPr lang="en-US" altLang="zh-CN" dirty="0" smtClean="0"/>
              <a:t> Server,</a:t>
            </a:r>
            <a:r>
              <a:rPr lang="zh-CN" altLang="en-US" dirty="0" smtClean="0"/>
              <a:t>，默认路径：</a:t>
            </a:r>
            <a:endParaRPr lang="en-US" altLang="zh-CN" dirty="0" smtClean="0"/>
          </a:p>
          <a:p>
            <a:pPr marL="571500" lvl="1" indent="0">
              <a:buNone/>
            </a:pPr>
            <a:r>
              <a:rPr lang="en-US" altLang="zh-CN" sz="1600" dirty="0"/>
              <a:t>C:\Program </a:t>
            </a:r>
            <a:r>
              <a:rPr lang="en-US" altLang="zh-CN" sz="1600" dirty="0" smtClean="0"/>
              <a:t>Files\</a:t>
            </a:r>
            <a:r>
              <a:rPr lang="en-US" altLang="zh-CN" sz="1600" dirty="0" err="1" smtClean="0"/>
              <a:t>FileZilla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Server\</a:t>
            </a:r>
            <a:r>
              <a:rPr lang="en-US" altLang="zh-CN" sz="1600" dirty="0" err="1"/>
              <a:t>FileZilla</a:t>
            </a:r>
            <a:r>
              <a:rPr lang="en-US" altLang="zh-CN" sz="1600" dirty="0"/>
              <a:t> Server </a:t>
            </a:r>
            <a:r>
              <a:rPr lang="en-US" altLang="zh-CN" sz="1600" dirty="0" smtClean="0"/>
              <a:t>Interface.exe 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32</a:t>
            </a:r>
            <a:r>
              <a:rPr lang="zh-CN" altLang="en-US" sz="1600" dirty="0" smtClean="0"/>
              <a:t>位操作系统）</a:t>
            </a:r>
            <a:endParaRPr lang="en-US" altLang="zh-CN" sz="1600" dirty="0" smtClean="0"/>
          </a:p>
          <a:p>
            <a:pPr marL="571500" lvl="1" indent="0">
              <a:buNone/>
            </a:pPr>
            <a:r>
              <a:rPr lang="en-US" altLang="zh-CN" sz="1600" dirty="0" smtClean="0"/>
              <a:t>C:\</a:t>
            </a:r>
            <a:r>
              <a:rPr lang="en-US" altLang="zh-CN" sz="1600" dirty="0"/>
              <a:t>Program Files (x86)\</a:t>
            </a:r>
            <a:r>
              <a:rPr lang="en-US" altLang="zh-CN" sz="1600" dirty="0" err="1"/>
              <a:t>FileZilla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Server\</a:t>
            </a:r>
            <a:r>
              <a:rPr lang="en-US" altLang="zh-CN" sz="1600" dirty="0" err="1" smtClean="0"/>
              <a:t>FileZilla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Server </a:t>
            </a:r>
            <a:r>
              <a:rPr lang="en-US" altLang="zh-CN" sz="1600" dirty="0" smtClean="0"/>
              <a:t>Interface.exe 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64</a:t>
            </a:r>
            <a:r>
              <a:rPr lang="zh-CN" altLang="en-US" sz="1600" dirty="0" smtClean="0"/>
              <a:t>位操作系统）</a:t>
            </a:r>
            <a:endParaRPr lang="en-US" altLang="zh-CN" sz="1600" dirty="0" smtClean="0"/>
          </a:p>
          <a:p>
            <a:pPr marL="571500" lvl="1" indent="0">
              <a:buNone/>
            </a:pPr>
            <a:endParaRPr lang="en-US" altLang="zh-CN" sz="1600" dirty="0" smtClean="0"/>
          </a:p>
          <a:p>
            <a:pPr lvl="1"/>
            <a:r>
              <a:rPr lang="zh-CN" altLang="en-US" dirty="0" smtClean="0"/>
              <a:t>连接时请用如下图所示默认配置，</a:t>
            </a:r>
            <a:r>
              <a:rPr lang="zh-CN" altLang="en-US" dirty="0" smtClean="0">
                <a:solidFill>
                  <a:srgbClr val="FF0000"/>
                </a:solidFill>
              </a:rPr>
              <a:t>不要更改</a:t>
            </a:r>
            <a:r>
              <a:rPr lang="en-US" altLang="zh-CN" i="1" dirty="0" smtClean="0"/>
              <a:t>Server Address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Port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8" y="3276600"/>
            <a:ext cx="2378075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968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配置用户信息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1600200"/>
            <a:ext cx="6999287" cy="478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146675"/>
          </a:xfrm>
        </p:spPr>
        <p:txBody>
          <a:bodyPr/>
          <a:lstStyle/>
          <a:p>
            <a:r>
              <a:rPr lang="zh-CN" altLang="en-US" dirty="0" smtClean="0"/>
              <a:t>点击如下图所示图标配置用户信息。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55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添</a:t>
            </a:r>
            <a:r>
              <a:rPr lang="zh-CN" altLang="en-US" dirty="0" smtClean="0"/>
              <a:t>加用户（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一般默认配置是</a:t>
            </a:r>
            <a:r>
              <a:rPr lang="en-US" altLang="zh-CN" i="1" dirty="0" smtClean="0">
                <a:solidFill>
                  <a:srgbClr val="FF0000"/>
                </a:solidFill>
              </a:rPr>
              <a:t>tm500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），需要和</a:t>
            </a:r>
            <a:r>
              <a:rPr lang="en-US" altLang="zh-CN" dirty="0" smtClean="0"/>
              <a:t>TM500</a:t>
            </a:r>
            <a:r>
              <a:rPr lang="zh-CN" altLang="en-US" dirty="0"/>
              <a:t>设</a:t>
            </a:r>
            <a:r>
              <a:rPr lang="zh-CN" altLang="en-US" dirty="0" smtClean="0"/>
              <a:t>置的用户名一致。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添</a:t>
            </a:r>
            <a:r>
              <a:rPr lang="zh-CN" altLang="en-US" dirty="0" smtClean="0"/>
              <a:t>加用户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62" y="1752600"/>
            <a:ext cx="5730875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431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设置密码（一般默认配置是</a:t>
            </a:r>
            <a:r>
              <a:rPr lang="en-US" altLang="zh-CN" i="1" dirty="0" smtClean="0">
                <a:solidFill>
                  <a:srgbClr val="FF0000"/>
                </a:solidFill>
              </a:rPr>
              <a:t>tm500</a:t>
            </a:r>
            <a:r>
              <a:rPr lang="zh-CN" altLang="en-US" dirty="0" smtClean="0"/>
              <a:t>），</a:t>
            </a:r>
            <a:r>
              <a:rPr lang="zh-CN" altLang="en-US" dirty="0"/>
              <a:t>需要和</a:t>
            </a:r>
            <a:r>
              <a:rPr lang="en-US" altLang="zh-CN" dirty="0"/>
              <a:t>TM500</a:t>
            </a:r>
            <a:r>
              <a:rPr lang="zh-CN" altLang="en-US" dirty="0"/>
              <a:t>设置</a:t>
            </a:r>
            <a:r>
              <a:rPr lang="zh-CN" altLang="en-US" dirty="0" smtClean="0"/>
              <a:t>的密码一</a:t>
            </a:r>
            <a:r>
              <a:rPr lang="zh-CN" altLang="en-US" dirty="0"/>
              <a:t>致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设置密码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1905000"/>
            <a:ext cx="5730875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202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添加共享路径（</a:t>
            </a:r>
            <a:r>
              <a:rPr lang="en-US" altLang="zh-CN" i="1" dirty="0" err="1" smtClean="0"/>
              <a:t>ftp_root</a:t>
            </a:r>
            <a:r>
              <a:rPr lang="zh-CN" altLang="en-US" dirty="0" smtClean="0"/>
              <a:t>文件夹）</a:t>
            </a:r>
            <a:endParaRPr lang="en-US" altLang="zh-CN" dirty="0" smtClean="0"/>
          </a:p>
          <a:p>
            <a:pPr marL="566737" lvl="1" indent="0">
              <a:buNone/>
            </a:pPr>
            <a:r>
              <a:rPr lang="en-US" altLang="zh-CN" sz="1800" dirty="0" smtClean="0"/>
              <a:t>..\</a:t>
            </a:r>
            <a:r>
              <a:rPr lang="en-US" altLang="zh-CN" sz="1800" dirty="0" err="1" smtClean="0"/>
              <a:t>Aeroflex</a:t>
            </a:r>
            <a:r>
              <a:rPr lang="en-US" altLang="zh-CN" sz="1800" dirty="0" smtClean="0"/>
              <a:t>\TM500\LTE </a:t>
            </a:r>
            <a:r>
              <a:rPr lang="en-US" altLang="zh-CN" sz="1800" dirty="0"/>
              <a:t>- </a:t>
            </a:r>
            <a:r>
              <a:rPr lang="en-US" altLang="zh-CN" sz="1800" dirty="0" smtClean="0"/>
              <a:t>LMF </a:t>
            </a:r>
            <a:r>
              <a:rPr lang="en-US" altLang="zh-CN" sz="1800" dirty="0"/>
              <a:t>7.0.1\</a:t>
            </a:r>
            <a:r>
              <a:rPr lang="en-US" altLang="zh-CN" sz="1800" dirty="0" err="1"/>
              <a:t>ppc_pq</a:t>
            </a:r>
            <a:r>
              <a:rPr lang="en-US" altLang="zh-CN" sz="1800" dirty="0"/>
              <a:t>\public\</a:t>
            </a:r>
            <a:r>
              <a:rPr lang="en-US" altLang="zh-CN" sz="1800" dirty="0" err="1"/>
              <a:t>ftp_root</a:t>
            </a:r>
            <a:r>
              <a:rPr lang="en-US" altLang="zh-CN" sz="1800" dirty="0"/>
              <a:t>\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添加共享路径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30875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07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TM500 &amp; RDA</a:t>
            </a:r>
            <a:r>
              <a:rPr lang="zh-CN" altLang="en-US" dirty="0" smtClean="0"/>
              <a:t>集成测试环境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2-Cell Standalone System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92" y="1828800"/>
            <a:ext cx="7042150" cy="389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路径添加完成后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请确保</a:t>
            </a:r>
            <a:r>
              <a:rPr lang="en-US" altLang="zh-CN" i="1" dirty="0" smtClean="0"/>
              <a:t>Files &amp; Directory</a:t>
            </a:r>
            <a:r>
              <a:rPr lang="zh-CN" altLang="en-US" dirty="0" smtClean="0"/>
              <a:t>对应的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个选项均已勾选。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点击“</a:t>
            </a:r>
            <a:r>
              <a:rPr lang="en-US" altLang="zh-CN" dirty="0" smtClean="0"/>
              <a:t>Set as home </a:t>
            </a:r>
            <a:r>
              <a:rPr lang="en-US" altLang="zh-CN" dirty="0" err="1" smtClean="0"/>
              <a:t>dir</a:t>
            </a:r>
            <a:r>
              <a:rPr lang="zh-CN" altLang="en-US" dirty="0" smtClean="0"/>
              <a:t>”设置新添加的路径为当前路径（如“</a:t>
            </a:r>
            <a:r>
              <a:rPr lang="en-US" altLang="zh-CN" b="1" dirty="0" smtClean="0"/>
              <a:t>H</a:t>
            </a:r>
            <a:r>
              <a:rPr lang="zh-CN" altLang="en-US" dirty="0" smtClean="0"/>
              <a:t>”</a:t>
            </a:r>
            <a:r>
              <a:rPr lang="zh-CN" altLang="en-US" dirty="0"/>
              <a:t>所示</a:t>
            </a:r>
            <a:r>
              <a:rPr lang="zh-CN" altLang="en-US" dirty="0" smtClean="0"/>
              <a:t>），完成设置。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添加共享路径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62200"/>
            <a:ext cx="5730875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47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</a:t>
            </a:r>
            <a:r>
              <a:rPr lang="en-US" altLang="zh-CN" dirty="0" err="1" smtClean="0"/>
              <a:t>uTTY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PuTTY</a:t>
            </a:r>
            <a:r>
              <a:rPr lang="en-US" dirty="0" smtClean="0"/>
              <a:t>: </a:t>
            </a:r>
            <a:r>
              <a:rPr lang="zh-CN" altLang="en-US" dirty="0" smtClean="0"/>
              <a:t>开源的</a:t>
            </a:r>
            <a:r>
              <a:rPr lang="en-US" altLang="zh-CN" dirty="0" smtClean="0"/>
              <a:t>Serial/SSH/Telnet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下载路径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http://www.putty.org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主要用于</a:t>
            </a:r>
            <a:r>
              <a:rPr lang="zh-CN" altLang="en-US" dirty="0"/>
              <a:t>通过串口</a:t>
            </a:r>
            <a:r>
              <a:rPr lang="zh-CN" altLang="en-US" dirty="0" smtClean="0"/>
              <a:t>配置</a:t>
            </a:r>
            <a:r>
              <a:rPr lang="en-US" altLang="zh-CN" dirty="0" smtClean="0"/>
              <a:t>TM500 HLP</a:t>
            </a:r>
            <a:r>
              <a:rPr lang="zh-CN" altLang="en-US" dirty="0" smtClean="0"/>
              <a:t>卡信息，包括</a:t>
            </a:r>
            <a:r>
              <a:rPr lang="en-US" altLang="zh-CN" dirty="0" smtClean="0"/>
              <a:t>TM500 Control PC</a:t>
            </a:r>
            <a:r>
              <a:rPr lang="zh-CN" altLang="en-US" dirty="0" smtClean="0"/>
              <a:t>和控制口</a:t>
            </a:r>
            <a:r>
              <a:rPr lang="en-US" altLang="zh-CN" dirty="0" smtClean="0"/>
              <a:t>IP</a:t>
            </a:r>
            <a:r>
              <a:rPr lang="zh-CN" altLang="en-US" dirty="0" smtClean="0"/>
              <a:t>、用户名、密码以及业务口</a:t>
            </a:r>
            <a:r>
              <a:rPr lang="en-US" altLang="zh-CN" dirty="0" smtClean="0"/>
              <a:t>IP</a:t>
            </a:r>
            <a:r>
              <a:rPr lang="zh-CN" altLang="en-US" dirty="0" smtClean="0"/>
              <a:t>等等。</a:t>
            </a:r>
            <a:endParaRPr lang="en-US" altLang="zh-CN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600" dirty="0" smtClean="0"/>
          </a:p>
          <a:p>
            <a:pPr marL="4763" indent="0">
              <a:buNone/>
            </a:pPr>
            <a:endParaRPr lang="en-US" altLang="zh-CN" sz="1600" dirty="0" smtClean="0"/>
          </a:p>
          <a:p>
            <a:pPr marL="4763" indent="0">
              <a:buNone/>
            </a:pPr>
            <a:r>
              <a:rPr lang="zh-CN" altLang="en-US" sz="1600" i="1" dirty="0" smtClean="0"/>
              <a:t>备注：串口相关配置，请参阅</a:t>
            </a:r>
            <a:r>
              <a:rPr lang="en-US" altLang="zh-CN" sz="1600" i="1" dirty="0" smtClean="0"/>
              <a:t>CN-005-TM500_Serial_Log_MK3.pptx</a:t>
            </a:r>
            <a:r>
              <a:rPr lang="zh-CN" altLang="en-US" sz="1600" i="1" dirty="0" smtClean="0"/>
              <a:t>。</a:t>
            </a:r>
            <a:endParaRPr lang="en-US" altLang="zh-CN" sz="1600" i="1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2" y="2641601"/>
            <a:ext cx="3701622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9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客户端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早</a:t>
            </a:r>
            <a:r>
              <a:rPr lang="zh-CN" altLang="en-US" dirty="0" smtClean="0"/>
              <a:t>期的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</a:t>
            </a:r>
            <a:r>
              <a:rPr lang="en-US" altLang="zh-CN" b="1" dirty="0" err="1" smtClean="0"/>
              <a:t>diversifEye</a:t>
            </a:r>
            <a:r>
              <a:rPr lang="zh-CN" altLang="en-US" dirty="0" smtClean="0"/>
              <a:t>，最新的客户端</a:t>
            </a:r>
            <a:r>
              <a:rPr lang="en-US" altLang="zh-CN" b="1" dirty="0" err="1" smtClean="0"/>
              <a:t>TeraVM</a:t>
            </a:r>
            <a:endParaRPr lang="en-US" altLang="zh-CN" b="1" dirty="0" smtClean="0"/>
          </a:p>
          <a:p>
            <a:r>
              <a:rPr lang="zh-CN" altLang="en-US" dirty="0" smtClean="0"/>
              <a:t>默认的管理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地址：</a:t>
            </a:r>
            <a:r>
              <a:rPr lang="en-US" altLang="zh-CN" dirty="0" smtClean="0"/>
              <a:t>192.168.10.200.</a:t>
            </a:r>
          </a:p>
          <a:p>
            <a:r>
              <a:rPr lang="zh-CN" altLang="en-US" dirty="0" smtClean="0"/>
              <a:t>请通过网页浏览器登录管理页面，下载安装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客户端。</a:t>
            </a:r>
            <a:endParaRPr lang="en-US" altLang="zh-CN" dirty="0" smtClean="0"/>
          </a:p>
          <a:p>
            <a:pPr lvl="1"/>
            <a:r>
              <a:rPr lang="zh-CN" altLang="en-US" dirty="0"/>
              <a:t>用户</a:t>
            </a:r>
            <a:r>
              <a:rPr lang="zh-CN" altLang="en-US" dirty="0" smtClean="0"/>
              <a:t>名：</a:t>
            </a:r>
            <a:r>
              <a:rPr lang="en-US" altLang="zh-CN" dirty="0" err="1" smtClean="0"/>
              <a:t>diverAdmin</a:t>
            </a:r>
            <a:endParaRPr lang="en-US" altLang="zh-CN" dirty="0" smtClean="0"/>
          </a:p>
          <a:p>
            <a:pPr lvl="1"/>
            <a:r>
              <a:rPr lang="zh-CN" altLang="en-US" dirty="0"/>
              <a:t>密</a:t>
            </a:r>
            <a:r>
              <a:rPr lang="zh-CN" altLang="en-US" dirty="0" smtClean="0"/>
              <a:t>码：</a:t>
            </a:r>
            <a:r>
              <a:rPr lang="en-US" altLang="zh-CN" dirty="0" err="1" smtClean="0"/>
              <a:t>diversifEye</a:t>
            </a:r>
            <a:endParaRPr lang="en-US" altLang="zh-CN" dirty="0" smtClean="0"/>
          </a:p>
          <a:p>
            <a:pPr lvl="1"/>
            <a:r>
              <a:rPr lang="zh-CN" altLang="en-US" dirty="0"/>
              <a:t>默</a:t>
            </a:r>
            <a:r>
              <a:rPr lang="zh-CN" altLang="en-US" dirty="0" smtClean="0"/>
              <a:t>认安装即可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下</a:t>
            </a:r>
            <a:r>
              <a:rPr lang="zh-CN" altLang="en-US" dirty="0" smtClean="0"/>
              <a:t>载及安装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</a:t>
            </a:r>
            <a:r>
              <a:rPr lang="zh-CN" altLang="en-US" dirty="0"/>
              <a:t>客户端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下载及安装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6561137" cy="5064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824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客户端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</a:t>
            </a:r>
            <a:r>
              <a:rPr lang="zh-CN" altLang="en-US" dirty="0" smtClean="0"/>
              <a:t>开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</a:t>
            </a:r>
            <a:r>
              <a:rPr lang="en-US" altLang="zh-CN" dirty="0" err="1"/>
              <a:t>diversifEye</a:t>
            </a:r>
            <a:r>
              <a:rPr lang="en-US" altLang="zh-CN" dirty="0"/>
              <a:t>/</a:t>
            </a:r>
            <a:r>
              <a:rPr lang="en-US" altLang="zh-CN" dirty="0" err="1"/>
              <a:t>TeraVM</a:t>
            </a:r>
            <a:r>
              <a:rPr lang="en-US" altLang="zh-CN" dirty="0"/>
              <a:t> </a:t>
            </a:r>
            <a:r>
              <a:rPr lang="zh-CN" altLang="en-US" dirty="0" smtClean="0"/>
              <a:t>，默认路径：</a:t>
            </a:r>
            <a:endParaRPr lang="en-US" altLang="zh-CN" dirty="0" smtClean="0"/>
          </a:p>
          <a:p>
            <a:pPr marL="566737" lvl="1" indent="0">
              <a:buNone/>
            </a:pPr>
            <a:r>
              <a:rPr lang="en-US" altLang="zh-CN" sz="1800" b="1" dirty="0" err="1"/>
              <a:t>diversifEye</a:t>
            </a:r>
            <a:r>
              <a:rPr lang="en-US" altLang="zh-CN" sz="1800" dirty="0"/>
              <a:t>: C:\diversifEyeClient\diversifEye.exe</a:t>
            </a:r>
          </a:p>
          <a:p>
            <a:pPr marL="566737" lvl="1" indent="0">
              <a:buNone/>
            </a:pPr>
            <a:r>
              <a:rPr lang="en-US" altLang="zh-CN" sz="1800" b="1" dirty="0" err="1"/>
              <a:t>TeraVM</a:t>
            </a:r>
            <a:r>
              <a:rPr lang="en-US" altLang="zh-CN" sz="1800" dirty="0"/>
              <a:t>: C:\</a:t>
            </a:r>
            <a:r>
              <a:rPr lang="en-US" altLang="zh-CN" sz="1800" dirty="0" smtClean="0"/>
              <a:t>TeraVMClient\TeraVM.exe</a:t>
            </a:r>
            <a:endParaRPr lang="en-US" altLang="zh-CN" sz="1600" dirty="0" smtClean="0"/>
          </a:p>
          <a:p>
            <a:pPr lvl="1"/>
            <a:r>
              <a:rPr lang="en-US" b="1" dirty="0" smtClean="0"/>
              <a:t>U</a:t>
            </a:r>
            <a:r>
              <a:rPr lang="en-US" altLang="zh-CN" b="1" dirty="0" smtClean="0"/>
              <a:t>ser Name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 </a:t>
            </a:r>
            <a:r>
              <a:rPr lang="zh-CN" altLang="en-US" dirty="0" smtClean="0"/>
              <a:t>（默认）。</a:t>
            </a:r>
            <a:endParaRPr lang="en-US" altLang="zh-CN" dirty="0" smtClean="0"/>
          </a:p>
          <a:p>
            <a:pPr lvl="1"/>
            <a:r>
              <a:rPr lang="en-US" b="1" dirty="0" smtClean="0"/>
              <a:t>Server Host</a:t>
            </a:r>
            <a:r>
              <a:rPr lang="en-US" dirty="0" smtClean="0"/>
              <a:t>: 192.168.10.200 </a:t>
            </a:r>
            <a:r>
              <a:rPr lang="zh-CN" altLang="en-US" dirty="0" smtClean="0"/>
              <a:t>（默认）。</a:t>
            </a:r>
            <a:endParaRPr lang="en-US" altLang="zh-CN" dirty="0" smtClean="0"/>
          </a:p>
          <a:p>
            <a:pPr lvl="1"/>
            <a:r>
              <a:rPr lang="en-US" b="1" dirty="0" smtClean="0"/>
              <a:t>P</a:t>
            </a:r>
            <a:r>
              <a:rPr lang="en-US" altLang="zh-CN" b="1" dirty="0" smtClean="0"/>
              <a:t>artition</a:t>
            </a:r>
            <a:r>
              <a:rPr lang="en-US" altLang="zh-CN" dirty="0" smtClean="0"/>
              <a:t>: 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RDA</a:t>
            </a:r>
            <a:r>
              <a:rPr lang="zh-CN" altLang="en-US" dirty="0" smtClean="0"/>
              <a:t>测试环境连线，选择对应的</a:t>
            </a:r>
            <a:r>
              <a:rPr lang="en-US" altLang="zh-CN" dirty="0" smtClean="0"/>
              <a:t>Partition.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登录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3429000"/>
            <a:ext cx="240030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619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</a:t>
            </a:r>
            <a:r>
              <a:rPr lang="en-US" altLang="zh-CN" dirty="0" smtClean="0">
                <a:solidFill>
                  <a:schemeClr val="tx2"/>
                </a:solidFill>
              </a:rPr>
              <a:t>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Provisioning</a:t>
            </a:r>
            <a:r>
              <a:rPr lang="en-US" altLang="zh-CN" dirty="0"/>
              <a:t> </a:t>
            </a:r>
            <a:r>
              <a:rPr lang="zh-CN" altLang="en-US" dirty="0" smtClean="0"/>
              <a:t>：通过配置文件（</a:t>
            </a:r>
            <a:r>
              <a:rPr lang="en-US" altLang="zh-CN" dirty="0" smtClean="0"/>
              <a:t>tm500.xml</a:t>
            </a:r>
            <a:r>
              <a:rPr lang="zh-CN" altLang="en-US" dirty="0" smtClean="0"/>
              <a:t>），用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批量生成</a:t>
            </a:r>
            <a:r>
              <a:rPr lang="en-US" dirty="0"/>
              <a:t>RDA</a:t>
            </a:r>
            <a:r>
              <a:rPr lang="zh-CN" altLang="en-US" dirty="0"/>
              <a:t>脚本，</a:t>
            </a:r>
            <a:r>
              <a:rPr lang="zh-CN" altLang="en-US" dirty="0" smtClean="0"/>
              <a:t>这</a:t>
            </a:r>
            <a:r>
              <a:rPr lang="zh-CN" altLang="en-US" dirty="0"/>
              <a:t>个过</a:t>
            </a:r>
            <a:r>
              <a:rPr lang="zh-CN" altLang="en-US" dirty="0" smtClean="0"/>
              <a:t>程称为</a:t>
            </a:r>
            <a:r>
              <a:rPr lang="en-US" altLang="zh-CN" dirty="0" smtClean="0"/>
              <a:t>Provisioning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r>
              <a:rPr lang="zh-CN" altLang="en-US" dirty="0"/>
              <a:t>电</a:t>
            </a:r>
            <a:r>
              <a:rPr lang="zh-CN" altLang="en-US" dirty="0" smtClean="0"/>
              <a:t>脑运行环</a:t>
            </a:r>
            <a:r>
              <a:rPr lang="zh-CN" altLang="en-US" dirty="0"/>
              <a:t>境配置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依次下载安装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相关软件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2"/>
              </a:rPr>
              <a:t>python-2.7.5.msi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3"/>
              </a:rPr>
              <a:t>pywin32-214.win32-py2.7.exe</a:t>
            </a:r>
            <a:endParaRPr lang="en-US" altLang="zh-CN" dirty="0" smtClean="0"/>
          </a:p>
          <a:p>
            <a:pPr lvl="2"/>
            <a:r>
              <a:rPr lang="en-US" altLang="zh-CN" dirty="0">
                <a:hlinkClick r:id="rId4"/>
              </a:rPr>
              <a:t>wxPython2.8-win32-unicode-2.8.12.1-py27.exe</a:t>
            </a:r>
            <a:endParaRPr lang="en-US" altLang="zh-CN" dirty="0"/>
          </a:p>
          <a:p>
            <a:pPr lvl="2"/>
            <a:r>
              <a:rPr lang="en-US" altLang="zh-CN" dirty="0">
                <a:hlinkClick r:id="rId5"/>
              </a:rPr>
              <a:t>xlrd-0.7.9.win32.exe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添加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安装路径（</a:t>
            </a:r>
            <a:r>
              <a:rPr lang="en-US" altLang="zh-CN" dirty="0"/>
              <a:t> C:\</a:t>
            </a:r>
            <a:r>
              <a:rPr lang="en-US" altLang="zh-CN" dirty="0" smtClean="0"/>
              <a:t>Python27\</a:t>
            </a:r>
            <a:r>
              <a:rPr lang="zh-CN" altLang="en-US" dirty="0" smtClean="0"/>
              <a:t>）至系统的环境变量。</a:t>
            </a:r>
            <a:endParaRPr lang="en-US" altLang="zh-CN" dirty="0" smtClean="0"/>
          </a:p>
          <a:p>
            <a:pPr lvl="2"/>
            <a:r>
              <a:rPr lang="zh-CN" altLang="en-US" dirty="0"/>
              <a:t>右</a:t>
            </a:r>
            <a:r>
              <a:rPr lang="zh-CN" altLang="en-US" dirty="0" smtClean="0"/>
              <a:t>键点击“我的电脑”，选择“属性”；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选择“高级” </a:t>
            </a:r>
            <a:r>
              <a:rPr lang="en-US" altLang="zh-CN" dirty="0" smtClean="0"/>
              <a:t>-&gt; “</a:t>
            </a:r>
            <a:r>
              <a:rPr lang="zh-CN" altLang="en-US" dirty="0" smtClean="0"/>
              <a:t>环境变量</a:t>
            </a:r>
            <a:r>
              <a:rPr lang="en-US" altLang="zh-CN" dirty="0" smtClean="0"/>
              <a:t>”</a:t>
            </a:r>
          </a:p>
          <a:p>
            <a:pPr marL="1047750" lvl="2" indent="0">
              <a:buNone/>
            </a:pPr>
            <a:endParaRPr lang="en-US" altLang="zh-CN" sz="1600" i="1" dirty="0" smtClean="0"/>
          </a:p>
          <a:p>
            <a:pPr marL="1047750" lvl="2" indent="0">
              <a:buNone/>
            </a:pPr>
            <a:r>
              <a:rPr lang="zh-CN" altLang="en-US" sz="1600" i="1" dirty="0" smtClean="0"/>
              <a:t>备注：</a:t>
            </a:r>
            <a:r>
              <a:rPr lang="en-US" altLang="zh-CN" sz="1600" i="1" dirty="0" smtClean="0"/>
              <a:t>Win7</a:t>
            </a:r>
            <a:r>
              <a:rPr lang="zh-CN" altLang="en-US" sz="1600" i="1" dirty="0" smtClean="0"/>
              <a:t>和</a:t>
            </a:r>
            <a:r>
              <a:rPr lang="en-US" altLang="zh-CN" sz="1600" i="1" dirty="0" smtClean="0"/>
              <a:t>Win10</a:t>
            </a:r>
            <a:r>
              <a:rPr lang="zh-CN" altLang="en-US" sz="1600" i="1" dirty="0" smtClean="0"/>
              <a:t>对应的环境变量配置界面略有区别。</a:t>
            </a:r>
            <a:endParaRPr lang="en-US" sz="16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</a:t>
            </a:r>
            <a:r>
              <a:rPr lang="en-US" altLang="zh-CN" dirty="0" smtClean="0">
                <a:solidFill>
                  <a:schemeClr val="tx2"/>
                </a:solidFill>
              </a:rPr>
              <a:t>ython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添</a:t>
            </a:r>
            <a:r>
              <a:rPr lang="zh-CN" altLang="en-US" dirty="0" smtClean="0"/>
              <a:t>加系统环境变量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49361"/>
            <a:ext cx="4160837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67" y="1249361"/>
            <a:ext cx="5151437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支持实时抓取任意</a:t>
            </a:r>
            <a:r>
              <a:rPr lang="en-US" altLang="zh-CN" dirty="0" smtClean="0"/>
              <a:t>Node/Application/Host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PDU.</a:t>
            </a:r>
          </a:p>
          <a:p>
            <a:r>
              <a:rPr lang="zh-CN" altLang="en-US" dirty="0"/>
              <a:t>为</a:t>
            </a:r>
            <a:r>
              <a:rPr lang="zh-CN" altLang="en-US" dirty="0" smtClean="0"/>
              <a:t>了在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客户端直接打开抓取的</a:t>
            </a:r>
            <a:r>
              <a:rPr lang="en-US" altLang="zh-CN" dirty="0" smtClean="0"/>
              <a:t>PDU</a:t>
            </a:r>
            <a:r>
              <a:rPr lang="zh-CN" altLang="en-US" dirty="0" smtClean="0"/>
              <a:t>日志，请先安装</a:t>
            </a:r>
            <a:r>
              <a:rPr lang="en-US" altLang="zh-CN" dirty="0" err="1" smtClean="0"/>
              <a:t>Wireshark</a:t>
            </a:r>
            <a:r>
              <a:rPr lang="zh-CN" altLang="en-US" dirty="0" smtClean="0"/>
              <a:t>并把</a:t>
            </a:r>
            <a:r>
              <a:rPr lang="en-US" altLang="zh-CN" dirty="0" err="1" smtClean="0"/>
              <a:t>Wireshark</a:t>
            </a:r>
            <a:r>
              <a:rPr lang="zh-CN" altLang="en-US" dirty="0" smtClean="0"/>
              <a:t>安装路径添加至系统环境变量。</a:t>
            </a:r>
            <a:endParaRPr lang="en-US" altLang="zh-CN" dirty="0" smtClean="0"/>
          </a:p>
          <a:p>
            <a:pPr lvl="1"/>
            <a:r>
              <a:rPr lang="en-US" dirty="0" err="1" smtClean="0"/>
              <a:t>Wireshark</a:t>
            </a:r>
            <a:r>
              <a:rPr lang="zh-CN" altLang="en-US" dirty="0" smtClean="0"/>
              <a:t>下载路径：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www.wireshark.org/download.html</a:t>
            </a:r>
            <a:endParaRPr lang="en-US" altLang="zh-CN" dirty="0" smtClean="0"/>
          </a:p>
          <a:p>
            <a:pPr lvl="1"/>
            <a:r>
              <a:rPr lang="zh-CN" altLang="en-US" dirty="0"/>
              <a:t>添</a:t>
            </a:r>
            <a:r>
              <a:rPr lang="zh-CN" altLang="en-US" dirty="0" smtClean="0"/>
              <a:t>加系统环境变量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安装及添加系统环境变量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743199"/>
            <a:ext cx="3413195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5151437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78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</a:t>
            </a:r>
            <a:r>
              <a:rPr lang="zh-CN" altLang="en-US" dirty="0" smtClean="0"/>
              <a:t>户信息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IMSI/Authentication Key/OP(</a:t>
            </a:r>
            <a:r>
              <a:rPr lang="en-US" i="1" dirty="0" smtClean="0"/>
              <a:t>or </a:t>
            </a:r>
            <a:r>
              <a:rPr lang="en-US" i="1" dirty="0" err="1" smtClean="0"/>
              <a:t>OP</a:t>
            </a:r>
            <a:r>
              <a:rPr lang="en-US" altLang="zh-CN" i="1" dirty="0" err="1" smtClean="0"/>
              <a:t>c</a:t>
            </a:r>
            <a:r>
              <a:rPr lang="en-US" dirty="0" smtClean="0"/>
              <a:t>)/PLMN/APN</a:t>
            </a:r>
          </a:p>
          <a:p>
            <a:r>
              <a:rPr lang="en-US" dirty="0" smtClean="0"/>
              <a:t>Cell ID/Frequency(</a:t>
            </a:r>
            <a:r>
              <a:rPr lang="en-US" i="1" dirty="0" smtClean="0"/>
              <a:t>or EARFCN</a:t>
            </a:r>
            <a:r>
              <a:rPr lang="en-US" dirty="0" smtClean="0"/>
              <a:t>)/Bandwidth</a:t>
            </a:r>
          </a:p>
          <a:p>
            <a:r>
              <a:rPr lang="zh-CN" altLang="en-US" dirty="0"/>
              <a:t>参</a:t>
            </a:r>
            <a:r>
              <a:rPr lang="zh-CN" altLang="en-US" dirty="0" smtClean="0"/>
              <a:t>考信号发射功率（</a:t>
            </a:r>
            <a:r>
              <a:rPr lang="en-US" altLang="zh-CN" i="1" dirty="0" err="1" smtClean="0"/>
              <a:t>referenceSignalPower</a:t>
            </a:r>
            <a:r>
              <a:rPr lang="en-US" altLang="zh-CN" dirty="0" smtClean="0"/>
              <a:t> in SIB2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业</a:t>
            </a:r>
            <a:r>
              <a:rPr lang="zh-CN" altLang="en-US" dirty="0" smtClean="0"/>
              <a:t>务服务器配置</a:t>
            </a:r>
            <a:endParaRPr lang="en-US" altLang="zh-CN" dirty="0" smtClean="0"/>
          </a:p>
          <a:p>
            <a:pPr lvl="1"/>
            <a:r>
              <a:rPr lang="en-US" dirty="0" smtClean="0"/>
              <a:t>P-GW IP</a:t>
            </a:r>
          </a:p>
          <a:p>
            <a:pPr lvl="1"/>
            <a:r>
              <a:rPr lang="zh-CN" altLang="en-US" dirty="0"/>
              <a:t>业</a:t>
            </a:r>
            <a:r>
              <a:rPr lang="zh-CN" altLang="en-US" dirty="0" smtClean="0"/>
              <a:t>务服务器</a:t>
            </a:r>
            <a:r>
              <a:rPr lang="en-US" altLang="zh-CN" dirty="0" smtClean="0"/>
              <a:t>IP</a:t>
            </a:r>
          </a:p>
          <a:p>
            <a:pPr lvl="1"/>
            <a:r>
              <a:rPr lang="en-US" dirty="0" err="1" smtClean="0"/>
              <a:t>V</a:t>
            </a:r>
            <a:r>
              <a:rPr lang="en-US" altLang="zh-CN" dirty="0" err="1" smtClean="0"/>
              <a:t>oLTE</a:t>
            </a:r>
            <a:r>
              <a:rPr lang="zh-CN" altLang="en-US" dirty="0" smtClean="0"/>
              <a:t>相关配置</a:t>
            </a:r>
            <a:endParaRPr lang="en-US" altLang="zh-CN" dirty="0" smtClean="0"/>
          </a:p>
          <a:p>
            <a:pPr lvl="2"/>
            <a:r>
              <a:rPr lang="en-US" dirty="0" smtClean="0"/>
              <a:t>P-CSCF IP</a:t>
            </a:r>
          </a:p>
          <a:p>
            <a:pPr lvl="2"/>
            <a:r>
              <a:rPr lang="zh-CN" altLang="en-US" dirty="0"/>
              <a:t>用户</a:t>
            </a:r>
            <a:r>
              <a:rPr lang="zh-CN" altLang="en-US" dirty="0" smtClean="0"/>
              <a:t>名</a:t>
            </a:r>
            <a:r>
              <a:rPr lang="en-US" altLang="zh-CN" dirty="0" smtClean="0"/>
              <a:t>/</a:t>
            </a:r>
            <a:r>
              <a:rPr lang="zh-CN" altLang="en-US" dirty="0" smtClean="0"/>
              <a:t>域名</a:t>
            </a:r>
            <a:r>
              <a:rPr lang="en-US" altLang="zh-CN" dirty="0" smtClean="0"/>
              <a:t>/</a:t>
            </a:r>
            <a:r>
              <a:rPr lang="zh-CN" altLang="en-US" dirty="0" smtClean="0"/>
              <a:t>密码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鉴权信息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38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固件是指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射频卡对应的固件，主要包括</a:t>
            </a:r>
            <a:r>
              <a:rPr lang="en-US" altLang="zh-CN" dirty="0" smtClean="0"/>
              <a:t>API/CON/SIG/MOD.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/>
              <a:t>每</a:t>
            </a:r>
            <a:r>
              <a:rPr lang="zh-CN" altLang="en-US" dirty="0" smtClean="0"/>
              <a:t>个</a:t>
            </a:r>
            <a:r>
              <a:rPr lang="en-US" altLang="zh-CN" dirty="0" smtClean="0"/>
              <a:t>TM500</a:t>
            </a:r>
            <a:r>
              <a:rPr lang="zh-CN" altLang="en-US" dirty="0"/>
              <a:t>软</a:t>
            </a:r>
            <a:r>
              <a:rPr lang="zh-CN" altLang="en-US" dirty="0" smtClean="0"/>
              <a:t>件版本对应的固件信息可通过其</a:t>
            </a:r>
            <a:r>
              <a:rPr lang="en-US" altLang="zh-CN" dirty="0" smtClean="0"/>
              <a:t>Release Note</a:t>
            </a:r>
            <a:r>
              <a:rPr lang="zh-CN" altLang="en-US" dirty="0" smtClean="0"/>
              <a:t>的</a:t>
            </a:r>
            <a:r>
              <a:rPr lang="en-US" altLang="zh-CN" i="1" dirty="0" smtClean="0"/>
              <a:t>Verifying Firmware Versions</a:t>
            </a:r>
            <a:r>
              <a:rPr lang="zh-CN" altLang="en-US" dirty="0" smtClean="0"/>
              <a:t>章节查询。</a:t>
            </a:r>
            <a:endParaRPr lang="en-US" altLang="zh-CN" dirty="0" smtClean="0"/>
          </a:p>
          <a:p>
            <a:r>
              <a:rPr lang="zh-CN" altLang="en-US" dirty="0"/>
              <a:t>不同的</a:t>
            </a:r>
            <a:r>
              <a:rPr lang="en-US" altLang="zh-CN" dirty="0"/>
              <a:t>TM500</a:t>
            </a:r>
            <a:r>
              <a:rPr lang="zh-CN" altLang="en-US" dirty="0"/>
              <a:t>软件版本所对应的固</a:t>
            </a:r>
            <a:r>
              <a:rPr lang="zh-CN" altLang="en-US" dirty="0" smtClean="0"/>
              <a:t>件</a:t>
            </a:r>
            <a:r>
              <a:rPr lang="zh-CN" altLang="en-US" dirty="0"/>
              <a:t>如</a:t>
            </a:r>
            <a:r>
              <a:rPr lang="zh-CN" altLang="en-US" dirty="0" smtClean="0"/>
              <a:t>果有差异的话，首先需要升级</a:t>
            </a:r>
            <a:r>
              <a:rPr lang="zh-CN" altLang="en-US" dirty="0"/>
              <a:t>固件</a:t>
            </a:r>
            <a:r>
              <a:rPr lang="zh-CN" altLang="en-US" dirty="0" smtClean="0"/>
              <a:t>，然后才能配置</a:t>
            </a:r>
            <a:r>
              <a:rPr lang="en-US" altLang="zh-CN" dirty="0" smtClean="0"/>
              <a:t>MTS Mode</a:t>
            </a:r>
            <a:r>
              <a:rPr lang="zh-CN" altLang="en-US" dirty="0" smtClean="0"/>
              <a:t>运行脚本。</a:t>
            </a:r>
            <a:endParaRPr lang="en-US" altLang="zh-CN" dirty="0" smtClean="0"/>
          </a:p>
          <a:p>
            <a:r>
              <a:rPr lang="zh-CN" altLang="en-US" dirty="0"/>
              <a:t>固</a:t>
            </a:r>
            <a:r>
              <a:rPr lang="zh-CN" altLang="en-US" dirty="0" smtClean="0"/>
              <a:t>件升级步骤如下</a:t>
            </a:r>
            <a:endParaRPr lang="en-US" altLang="zh-CN" dirty="0" smtClean="0"/>
          </a:p>
          <a:p>
            <a:pPr lvl="1"/>
            <a:r>
              <a:rPr lang="zh-CN" altLang="en-US" dirty="0"/>
              <a:t>如</a:t>
            </a:r>
            <a:r>
              <a:rPr lang="zh-CN" altLang="en-US" dirty="0" smtClean="0"/>
              <a:t>果刚安装好新的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软件并且</a:t>
            </a:r>
            <a:r>
              <a:rPr lang="en-US" altLang="zh-CN" dirty="0" err="1" smtClean="0"/>
              <a:t>FileZilla</a:t>
            </a:r>
            <a:r>
              <a:rPr lang="en-US" altLang="zh-CN" dirty="0" smtClean="0"/>
              <a:t> Server</a:t>
            </a:r>
            <a:r>
              <a:rPr lang="zh-CN" altLang="en-US" dirty="0"/>
              <a:t>共</a:t>
            </a:r>
            <a:r>
              <a:rPr lang="zh-CN" altLang="en-US" dirty="0" smtClean="0"/>
              <a:t>享路径已经配置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333" y="1676400"/>
            <a:ext cx="4068763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6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TM500 &amp; RDA</a:t>
            </a:r>
            <a:r>
              <a:rPr lang="zh-CN" altLang="en-US" dirty="0" smtClean="0"/>
              <a:t>集成测</a:t>
            </a:r>
            <a:r>
              <a:rPr lang="zh-CN" altLang="en-US" dirty="0"/>
              <a:t>试环境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Multi-</a:t>
            </a:r>
            <a:r>
              <a:rPr lang="en-US" dirty="0" err="1" smtClean="0"/>
              <a:t>Benchtop</a:t>
            </a:r>
            <a:r>
              <a:rPr lang="en-US" dirty="0" smtClean="0"/>
              <a:t> 4-Cell Configuration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524000"/>
            <a:ext cx="7010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171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lvl="1" indent="0">
              <a:buNone/>
            </a:pPr>
            <a:r>
              <a:rPr lang="zh-CN" altLang="en-US" dirty="0" smtClean="0"/>
              <a:t>完成，请下电重启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，以把新的软件加载至</a:t>
            </a:r>
            <a:r>
              <a:rPr lang="en-US" altLang="zh-CN" dirty="0" smtClean="0"/>
              <a:t>TM500.</a:t>
            </a:r>
          </a:p>
          <a:p>
            <a:pPr lvl="1"/>
            <a:r>
              <a:rPr lang="zh-CN" altLang="en-US" dirty="0"/>
              <a:t>打</a:t>
            </a:r>
            <a:r>
              <a:rPr lang="zh-CN" altLang="en-US" dirty="0" smtClean="0"/>
              <a:t>开</a:t>
            </a:r>
            <a:r>
              <a:rPr lang="en-US" altLang="zh-CN" dirty="0" smtClean="0"/>
              <a:t>TMA</a:t>
            </a:r>
            <a:r>
              <a:rPr lang="zh-CN" altLang="en-US" dirty="0" smtClean="0"/>
              <a:t>，配置</a:t>
            </a:r>
            <a:r>
              <a:rPr lang="en-US" altLang="zh-CN" dirty="0" smtClean="0"/>
              <a:t>Firmware Upgrade Mode</a:t>
            </a:r>
            <a:r>
              <a:rPr lang="zh-CN" altLang="en-US" dirty="0" smtClean="0"/>
              <a:t>，点击</a:t>
            </a:r>
            <a:r>
              <a:rPr lang="en-US" altLang="zh-CN" i="1" dirty="0" smtClean="0"/>
              <a:t>OK</a:t>
            </a:r>
            <a:r>
              <a:rPr lang="zh-CN" altLang="en-US" dirty="0" smtClean="0"/>
              <a:t>以后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将自动检测是否需要升级固件。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81" y="2438400"/>
            <a:ext cx="5568419" cy="39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186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99" y="1270412"/>
            <a:ext cx="5994401" cy="51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679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 smtClean="0"/>
              <a:t>如果提示需要升级固件的话，请在</a:t>
            </a:r>
            <a:r>
              <a:rPr lang="en-US" altLang="zh-CN" dirty="0" smtClean="0"/>
              <a:t>Command Line</a:t>
            </a:r>
            <a:r>
              <a:rPr lang="zh-CN" altLang="en-US" dirty="0"/>
              <a:t>窗</a:t>
            </a:r>
            <a:r>
              <a:rPr lang="zh-CN" altLang="en-US" dirty="0" smtClean="0"/>
              <a:t>口输入如下命令，然后点击</a:t>
            </a:r>
            <a:r>
              <a:rPr lang="en-US" altLang="zh-CN" i="1" dirty="0" smtClean="0"/>
              <a:t>Send</a:t>
            </a:r>
            <a:r>
              <a:rPr lang="zh-CN" altLang="en-US" dirty="0" smtClean="0"/>
              <a:t>并耐心等待固件升级顺利完成。</a:t>
            </a:r>
            <a:endParaRPr lang="en-US" altLang="zh-CN" dirty="0" smtClean="0"/>
          </a:p>
          <a:p>
            <a:pPr marL="1047750" lvl="2" indent="0">
              <a:buNone/>
            </a:pPr>
            <a:r>
              <a:rPr lang="en-US" dirty="0" err="1" smtClean="0"/>
              <a:t>forw</a:t>
            </a:r>
            <a:r>
              <a:rPr lang="en-US" dirty="0" smtClean="0"/>
              <a:t> </a:t>
            </a:r>
            <a:r>
              <a:rPr lang="en-US" dirty="0" err="1" smtClean="0"/>
              <a:t>fum</a:t>
            </a:r>
            <a:r>
              <a:rPr lang="en-US" dirty="0" smtClean="0"/>
              <a:t> </a:t>
            </a:r>
            <a:r>
              <a:rPr lang="en-US" dirty="0" err="1" smtClean="0"/>
              <a:t>updateradio</a:t>
            </a:r>
            <a:endParaRPr lang="en-US" dirty="0" smtClean="0"/>
          </a:p>
          <a:p>
            <a:pPr marL="1047750" lvl="2" indent="0">
              <a:buNone/>
            </a:pPr>
            <a:endParaRPr lang="en-US" dirty="0"/>
          </a:p>
          <a:p>
            <a:pPr marL="1047750" lvl="2" indent="0">
              <a:buNone/>
            </a:pPr>
            <a:r>
              <a:rPr lang="zh-CN" altLang="en-US" sz="1600" i="1" dirty="0" smtClean="0">
                <a:solidFill>
                  <a:srgbClr val="FF0000"/>
                </a:solidFill>
              </a:rPr>
              <a:t>注意：固件升级过程中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TM500</a:t>
            </a:r>
            <a:r>
              <a:rPr lang="zh-CN" altLang="en-US" sz="1600" i="1" dirty="0" smtClean="0">
                <a:solidFill>
                  <a:srgbClr val="FF0000"/>
                </a:solidFill>
              </a:rPr>
              <a:t>不能断电，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TM500</a:t>
            </a:r>
            <a:r>
              <a:rPr lang="zh-CN" altLang="en-US" sz="1600" i="1" dirty="0" smtClean="0">
                <a:solidFill>
                  <a:srgbClr val="FF0000"/>
                </a:solidFill>
              </a:rPr>
              <a:t>和控制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PC</a:t>
            </a:r>
            <a:r>
              <a:rPr lang="zh-CN" altLang="en-US" sz="1600" i="1" dirty="0" smtClean="0">
                <a:solidFill>
                  <a:srgbClr val="FF0000"/>
                </a:solidFill>
              </a:rPr>
              <a:t>之前也不能断开连接，也不要关闭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TMA</a:t>
            </a:r>
            <a:r>
              <a:rPr lang="zh-CN" altLang="en-US" sz="1600" i="1" dirty="0" smtClean="0">
                <a:solidFill>
                  <a:srgbClr val="FF0000"/>
                </a:solidFill>
              </a:rPr>
              <a:t>，否则将导致射频卡损坏。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0"/>
            <a:ext cx="6013451" cy="329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9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 smtClean="0"/>
              <a:t>固件升级完成后，请先断开</a:t>
            </a:r>
            <a:r>
              <a:rPr lang="en-US" altLang="zh-CN" dirty="0" smtClean="0"/>
              <a:t>TMA</a:t>
            </a:r>
            <a:r>
              <a:rPr lang="zh-CN" altLang="en-US" dirty="0" smtClean="0"/>
              <a:t>连接，然后点击</a:t>
            </a:r>
            <a:r>
              <a:rPr lang="en-US" altLang="zh-CN" dirty="0" smtClean="0"/>
              <a:t>Connection Settings</a:t>
            </a:r>
            <a:r>
              <a:rPr lang="zh-CN" altLang="en-US" dirty="0" smtClean="0"/>
              <a:t>，连接模式修改为</a:t>
            </a:r>
            <a:r>
              <a:rPr lang="en-US" altLang="zh-CN" i="1" dirty="0" smtClean="0"/>
              <a:t>MTS Mode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33" y="1828800"/>
            <a:ext cx="4986867" cy="166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33800"/>
            <a:ext cx="3744459" cy="268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3208458"/>
            <a:ext cx="3744459" cy="52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89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 smtClean="0"/>
              <a:t>请通过背面板右下角的电源开关下电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，等待</a:t>
            </a:r>
            <a:r>
              <a:rPr lang="zh-CN" altLang="en-US" dirty="0" smtClean="0">
                <a:solidFill>
                  <a:srgbClr val="FF0000"/>
                </a:solidFill>
              </a:rPr>
              <a:t>至少</a:t>
            </a:r>
            <a:r>
              <a:rPr lang="en-US" altLang="zh-CN" dirty="0" smtClean="0">
                <a:solidFill>
                  <a:srgbClr val="FF0000"/>
                </a:solidFill>
              </a:rPr>
              <a:t>30</a:t>
            </a:r>
            <a:r>
              <a:rPr lang="zh-CN" altLang="en-US" dirty="0" smtClean="0">
                <a:solidFill>
                  <a:srgbClr val="FF0000"/>
                </a:solidFill>
              </a:rPr>
              <a:t>秒钟</a:t>
            </a:r>
            <a:r>
              <a:rPr lang="zh-CN" altLang="en-US" dirty="0" smtClean="0"/>
              <a:t>以后再重新上电；等重启完成后，即可开始运行测试用例。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6203950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5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如</a:t>
            </a:r>
            <a:r>
              <a:rPr lang="zh-CN" altLang="en-US" dirty="0"/>
              <a:t>果不需要升级固件的</a:t>
            </a:r>
            <a:r>
              <a:rPr lang="zh-CN" altLang="en-US" dirty="0" smtClean="0"/>
              <a:t>话，</a:t>
            </a:r>
            <a:r>
              <a:rPr lang="zh-CN" altLang="en-US" dirty="0"/>
              <a:t>请直接断开</a:t>
            </a:r>
            <a:r>
              <a:rPr lang="en-US" altLang="zh-CN" dirty="0"/>
              <a:t>TM500</a:t>
            </a:r>
            <a:r>
              <a:rPr lang="zh-CN" altLang="en-US" dirty="0"/>
              <a:t>连接</a:t>
            </a:r>
            <a:r>
              <a:rPr lang="zh-CN" altLang="en-US" dirty="0" smtClean="0"/>
              <a:t>，点</a:t>
            </a:r>
            <a:r>
              <a:rPr lang="zh-CN" altLang="en-US" dirty="0"/>
              <a:t>击</a:t>
            </a:r>
            <a:r>
              <a:rPr lang="en-US" altLang="zh-CN" dirty="0"/>
              <a:t>Connection </a:t>
            </a:r>
            <a:r>
              <a:rPr lang="en-US" altLang="zh-CN" dirty="0" smtClean="0"/>
              <a:t>Settings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修</a:t>
            </a:r>
            <a:r>
              <a:rPr lang="zh-CN" altLang="en-US" dirty="0"/>
              <a:t>改模式为</a:t>
            </a:r>
            <a:r>
              <a:rPr lang="en-US" altLang="zh-CN" dirty="0"/>
              <a:t>MTS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，然</a:t>
            </a:r>
            <a:r>
              <a:rPr lang="zh-CN" altLang="en-US" dirty="0" smtClean="0"/>
              <a:t>后通过连</a:t>
            </a:r>
            <a:r>
              <a:rPr lang="zh-CN" altLang="en-US" dirty="0"/>
              <a:t>接面板右下角的电源开关下电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，等待</a:t>
            </a:r>
            <a:r>
              <a:rPr lang="zh-CN" altLang="en-US" dirty="0" smtClean="0">
                <a:solidFill>
                  <a:srgbClr val="FF0000"/>
                </a:solidFill>
              </a:rPr>
              <a:t>至</a:t>
            </a:r>
            <a:r>
              <a:rPr lang="zh-CN" altLang="en-US" dirty="0">
                <a:solidFill>
                  <a:srgbClr val="FF0000"/>
                </a:solidFill>
              </a:rPr>
              <a:t>少</a:t>
            </a:r>
            <a:r>
              <a:rPr lang="en-US" altLang="zh-CN" dirty="0">
                <a:solidFill>
                  <a:srgbClr val="FF0000"/>
                </a:solidFill>
              </a:rPr>
              <a:t>30</a:t>
            </a:r>
            <a:r>
              <a:rPr lang="zh-CN" altLang="en-US" dirty="0">
                <a:solidFill>
                  <a:srgbClr val="FF0000"/>
                </a:solidFill>
              </a:rPr>
              <a:t>秒钟</a:t>
            </a:r>
            <a:r>
              <a:rPr lang="zh-CN" altLang="en-US" dirty="0"/>
              <a:t>后再重新上电。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60252"/>
            <a:ext cx="6215062" cy="312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25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r>
              <a:rPr lang="en-US" altLang="zh-CN" dirty="0" smtClean="0"/>
              <a:t>icense</a:t>
            </a:r>
            <a:r>
              <a:rPr lang="zh-CN" altLang="en-US" dirty="0" smtClean="0"/>
              <a:t>查询与安装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i="1" dirty="0" smtClean="0"/>
              <a:t>Software Licensing</a:t>
            </a:r>
            <a:r>
              <a:rPr lang="zh-CN" altLang="en-US" dirty="0" smtClean="0"/>
              <a:t>模式，连接完成后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查询</a:t>
            </a:r>
            <a:r>
              <a:rPr lang="en-US" altLang="zh-CN" dirty="0" smtClean="0"/>
              <a:t>license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forw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swl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getstatus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查询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023534"/>
            <a:ext cx="3962401" cy="284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48000"/>
            <a:ext cx="4648200" cy="3334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icense</a:t>
            </a:r>
            <a:r>
              <a:rPr lang="zh-CN" altLang="en-US" dirty="0"/>
              <a:t>查询与安装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请找负责</a:t>
            </a:r>
            <a:r>
              <a:rPr lang="en-US" altLang="zh-CN" dirty="0"/>
              <a:t>TM500</a:t>
            </a:r>
            <a:r>
              <a:rPr lang="zh-CN" altLang="en-US" dirty="0"/>
              <a:t>接口的销售申请新的</a:t>
            </a:r>
            <a:r>
              <a:rPr lang="en-US" altLang="zh-CN" dirty="0"/>
              <a:t>license</a:t>
            </a:r>
            <a:r>
              <a:rPr lang="zh-CN" altLang="en-US" dirty="0"/>
              <a:t>，需要提供以下信息：</a:t>
            </a:r>
            <a:endParaRPr lang="en-US" altLang="zh-CN" dirty="0"/>
          </a:p>
          <a:p>
            <a:pPr lvl="2"/>
            <a:r>
              <a:rPr lang="zh-CN" altLang="en-US" dirty="0"/>
              <a:t>配置</a:t>
            </a:r>
            <a:r>
              <a:rPr lang="en-US" altLang="zh-CN" dirty="0"/>
              <a:t>Software Licensing</a:t>
            </a:r>
            <a:r>
              <a:rPr lang="zh-CN" altLang="en-US" dirty="0"/>
              <a:t>模</a:t>
            </a:r>
            <a:r>
              <a:rPr lang="zh-CN" altLang="en-US" dirty="0" smtClean="0"/>
              <a:t>式，请在</a:t>
            </a:r>
            <a:r>
              <a:rPr lang="en-US" altLang="zh-CN" dirty="0" smtClean="0"/>
              <a:t>TMA Command Line</a:t>
            </a:r>
            <a:r>
              <a:rPr lang="zh-CN" altLang="en-US" dirty="0" smtClean="0"/>
              <a:t>窗口运行如下命令获取</a:t>
            </a:r>
            <a:r>
              <a:rPr lang="en-US" altLang="zh-CN" dirty="0" smtClean="0"/>
              <a:t>System ID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530350" lvl="3" indent="0">
              <a:buNone/>
            </a:pPr>
            <a:r>
              <a:rPr lang="en-US" altLang="zh-CN" sz="1800" dirty="0" err="1" smtClean="0"/>
              <a:t>forw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swl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getsystemid</a:t>
            </a:r>
            <a:endParaRPr lang="en-US" altLang="zh-CN" sz="1800" dirty="0" smtClean="0"/>
          </a:p>
          <a:p>
            <a:pPr marL="1047750" lvl="2" indent="0">
              <a:buNone/>
            </a:pPr>
            <a:endParaRPr lang="en-US" altLang="zh-CN" dirty="0"/>
          </a:p>
          <a:p>
            <a:pPr marL="1047750" lvl="2" indent="0">
              <a:buNone/>
            </a:pPr>
            <a:endParaRPr lang="en-US" altLang="zh-CN" dirty="0" smtClean="0"/>
          </a:p>
          <a:p>
            <a:pPr marL="1047750" lvl="2" indent="0">
              <a:buNone/>
            </a:pPr>
            <a:endParaRPr lang="en-US" altLang="zh-CN" dirty="0"/>
          </a:p>
          <a:p>
            <a:pPr marL="1047750" lvl="2" indent="0">
              <a:buNone/>
            </a:pPr>
            <a:endParaRPr lang="en-US" altLang="zh-CN" dirty="0" smtClean="0"/>
          </a:p>
          <a:p>
            <a:pPr lvl="2"/>
            <a:r>
              <a:rPr lang="zh-CN" altLang="en-US" dirty="0" smtClean="0"/>
              <a:t>从</a:t>
            </a:r>
            <a:r>
              <a:rPr lang="en-US" altLang="zh-CN" dirty="0"/>
              <a:t>TM500</a:t>
            </a:r>
            <a:r>
              <a:rPr lang="zh-CN" altLang="en-US" dirty="0"/>
              <a:t>背</a:t>
            </a:r>
            <a:r>
              <a:rPr lang="zh-CN" altLang="en-US" dirty="0" smtClean="0"/>
              <a:t>面板的</a:t>
            </a:r>
            <a:r>
              <a:rPr lang="zh-CN" altLang="en-US" dirty="0"/>
              <a:t>右上</a:t>
            </a:r>
            <a:r>
              <a:rPr lang="zh-CN" altLang="en-US" dirty="0" smtClean="0"/>
              <a:t>角获取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序列号，</a:t>
            </a:r>
            <a:r>
              <a:rPr lang="zh-CN" altLang="en-US" dirty="0"/>
              <a:t>例如：</a:t>
            </a:r>
            <a:r>
              <a:rPr lang="en-US" altLang="zh-CN" i="1" dirty="0"/>
              <a:t>18-TM500-3003128</a:t>
            </a:r>
            <a:r>
              <a:rPr lang="en-US" altLang="zh-CN" dirty="0" smtClean="0"/>
              <a:t>.</a:t>
            </a:r>
          </a:p>
          <a:p>
            <a:pPr lvl="1"/>
            <a:r>
              <a:rPr lang="zh-CN" altLang="en-US" dirty="0" smtClean="0"/>
              <a:t>请发送邮件至负责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接口的销售和相关</a:t>
            </a:r>
            <a:r>
              <a:rPr lang="en-US" altLang="zh-CN" dirty="0" smtClean="0"/>
              <a:t>FAE</a:t>
            </a:r>
            <a:r>
              <a:rPr lang="zh-CN" altLang="en-US" dirty="0" smtClean="0"/>
              <a:t>，并抄送邮件至 </a:t>
            </a:r>
            <a:r>
              <a:rPr lang="en-US" altLang="zh-CN" dirty="0" smtClean="0">
                <a:hlinkClick r:id="rId2"/>
              </a:rPr>
              <a:t>TM500Support.CN@cobham.com</a:t>
            </a:r>
            <a:r>
              <a:rPr lang="zh-CN" altLang="en-US" dirty="0" smtClean="0"/>
              <a:t>，附上以下信息：</a:t>
            </a:r>
            <a:endParaRPr lang="en-US" altLang="zh-CN" dirty="0" smtClean="0"/>
          </a:p>
          <a:p>
            <a:pPr lvl="2"/>
            <a:r>
              <a:rPr lang="en-US" dirty="0" smtClean="0"/>
              <a:t>S</a:t>
            </a:r>
            <a:r>
              <a:rPr lang="en-US" altLang="zh-CN" dirty="0" smtClean="0"/>
              <a:t>ystem ID</a:t>
            </a:r>
          </a:p>
          <a:p>
            <a:pPr lvl="2"/>
            <a:r>
              <a:rPr lang="en-US" dirty="0" smtClean="0"/>
              <a:t>TM500</a:t>
            </a:r>
            <a:r>
              <a:rPr lang="zh-CN" altLang="en-US" dirty="0"/>
              <a:t>序列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期望申请的</a:t>
            </a:r>
            <a:r>
              <a:rPr lang="en-US" altLang="zh-CN" dirty="0" smtClean="0"/>
              <a:t>license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申请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2514600"/>
            <a:ext cx="6264275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9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icense</a:t>
            </a:r>
            <a:r>
              <a:rPr lang="zh-CN" altLang="en-US" dirty="0"/>
              <a:t>查询与安装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License</a:t>
            </a:r>
            <a:r>
              <a:rPr lang="zh-CN" altLang="en-US" dirty="0" smtClean="0"/>
              <a:t>安装步骤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</a:t>
            </a:r>
            <a:r>
              <a:rPr lang="zh-CN" altLang="en-US" dirty="0" smtClean="0"/>
              <a:t>接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之前，请先</a:t>
            </a:r>
            <a:r>
              <a:rPr lang="en-US" altLang="zh-CN" dirty="0" smtClean="0"/>
              <a:t>New Session.</a:t>
            </a:r>
          </a:p>
          <a:p>
            <a:pPr marL="1047750" lvl="2" indent="0">
              <a:buNone/>
            </a:pPr>
            <a:endParaRPr lang="en-US" altLang="zh-CN" dirty="0"/>
          </a:p>
          <a:p>
            <a:pPr marL="1047750" lvl="2" indent="0">
              <a:buNone/>
            </a:pPr>
            <a:endParaRPr lang="en-US" altLang="zh-CN" dirty="0" smtClean="0"/>
          </a:p>
          <a:p>
            <a:pPr marL="1047750" lvl="2" indent="0">
              <a:buNone/>
            </a:pPr>
            <a:endParaRPr lang="en-US" altLang="zh-CN" dirty="0" smtClean="0"/>
          </a:p>
          <a:p>
            <a:pPr marL="1047750" lvl="2" indent="0">
              <a:buNone/>
            </a:pPr>
            <a:endParaRPr lang="en-US" altLang="zh-CN" sz="1400" dirty="0" smtClean="0"/>
          </a:p>
          <a:p>
            <a:pPr lvl="1"/>
            <a:r>
              <a:rPr lang="zh-CN" altLang="en-US" dirty="0" smtClean="0"/>
              <a:t>配</a:t>
            </a:r>
            <a:r>
              <a:rPr lang="zh-CN" altLang="en-US" dirty="0"/>
              <a:t>置</a:t>
            </a:r>
            <a:r>
              <a:rPr lang="en-US" altLang="zh-CN" dirty="0"/>
              <a:t>Software Licensing</a:t>
            </a:r>
            <a:r>
              <a:rPr lang="zh-CN" altLang="en-US" dirty="0"/>
              <a:t>模</a:t>
            </a:r>
            <a:r>
              <a:rPr lang="zh-CN" altLang="en-US" dirty="0" smtClean="0"/>
              <a:t>式并连接</a:t>
            </a:r>
            <a:r>
              <a:rPr lang="en-US" altLang="zh-CN" dirty="0" smtClean="0"/>
              <a:t>TM500.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66" y="1981200"/>
            <a:ext cx="3395133" cy="125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66" y="3592526"/>
            <a:ext cx="3886200" cy="278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4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icense</a:t>
            </a:r>
            <a:r>
              <a:rPr lang="zh-CN" altLang="en-US" dirty="0"/>
              <a:t>查询与安装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安装新的</a:t>
            </a:r>
            <a:r>
              <a:rPr lang="en-US" altLang="zh-CN" dirty="0"/>
              <a:t>license</a:t>
            </a:r>
            <a:r>
              <a:rPr lang="zh-CN" altLang="en-US" dirty="0"/>
              <a:t>之前，请先查询获取当前的</a:t>
            </a:r>
            <a:r>
              <a:rPr lang="en-US" altLang="zh-CN" dirty="0"/>
              <a:t>license</a:t>
            </a:r>
            <a:r>
              <a:rPr lang="zh-CN" altLang="en-US" dirty="0"/>
              <a:t>信息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请在</a:t>
            </a:r>
            <a:r>
              <a:rPr lang="en-US" altLang="zh-CN" dirty="0"/>
              <a:t>TMA Command Line</a:t>
            </a:r>
            <a:r>
              <a:rPr lang="zh-CN" altLang="en-US" dirty="0"/>
              <a:t>窗口直接运行获取的</a:t>
            </a:r>
            <a:r>
              <a:rPr lang="en-US" altLang="zh-CN" dirty="0"/>
              <a:t>license key</a:t>
            </a:r>
            <a:r>
              <a:rPr lang="zh-CN" altLang="en-US" dirty="0"/>
              <a:t>。</a:t>
            </a:r>
            <a:endParaRPr lang="en-US" sz="1400" dirty="0"/>
          </a:p>
          <a:p>
            <a:pPr lvl="1"/>
            <a:r>
              <a:rPr lang="en-US" dirty="0"/>
              <a:t>License</a:t>
            </a:r>
            <a:r>
              <a:rPr lang="zh-CN" altLang="en-US" dirty="0"/>
              <a:t>安装成功后，再次查询</a:t>
            </a:r>
            <a:r>
              <a:rPr lang="en-US" altLang="zh-CN" dirty="0"/>
              <a:t>license</a:t>
            </a:r>
            <a:r>
              <a:rPr lang="zh-CN" altLang="en-US" dirty="0"/>
              <a:t>信息，以确认新特性对应的</a:t>
            </a:r>
            <a:r>
              <a:rPr lang="en-US" altLang="zh-CN" dirty="0"/>
              <a:t>license</a:t>
            </a:r>
            <a:r>
              <a:rPr lang="zh-CN" altLang="en-US" dirty="0"/>
              <a:t>均已添加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047750" lvl="2" indent="0">
              <a:buNone/>
            </a:pPr>
            <a:endParaRPr lang="en-US" altLang="zh-CN" sz="1600" dirty="0"/>
          </a:p>
          <a:p>
            <a:pPr marL="1047750" lvl="2" indent="0">
              <a:buNone/>
            </a:pPr>
            <a:endParaRPr lang="en-US" altLang="zh-CN" dirty="0" smtClean="0"/>
          </a:p>
          <a:p>
            <a:pPr marL="1047750" lvl="2" indent="0">
              <a:buNone/>
            </a:pPr>
            <a:endParaRPr lang="en-US" altLang="zh-CN" dirty="0"/>
          </a:p>
          <a:p>
            <a:pPr marL="1047750" lvl="2" indent="0">
              <a:buNone/>
            </a:pPr>
            <a:endParaRPr lang="en-US" altLang="zh-CN" dirty="0" smtClean="0"/>
          </a:p>
          <a:p>
            <a:pPr marL="1047750" lvl="2" indent="0">
              <a:buNone/>
            </a:pPr>
            <a:endParaRPr lang="en-US" altLang="zh-CN" sz="12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14600"/>
            <a:ext cx="4900612" cy="385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9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TM500 &amp; RDA</a:t>
            </a:r>
            <a:r>
              <a:rPr lang="zh-CN" altLang="en-US" dirty="0"/>
              <a:t>集成测试环境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待补充真实</a:t>
            </a:r>
            <a:r>
              <a:rPr lang="en-US" altLang="zh-CN" dirty="0" smtClean="0"/>
              <a:t>TM500 &amp; RDA</a:t>
            </a:r>
            <a:r>
              <a:rPr lang="zh-CN" altLang="en-US" dirty="0" smtClean="0"/>
              <a:t>环境连线图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356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icense</a:t>
            </a:r>
            <a:r>
              <a:rPr lang="zh-CN" altLang="en-US" dirty="0"/>
              <a:t>查询与安装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 smtClean="0"/>
              <a:t>导出</a:t>
            </a:r>
            <a:r>
              <a:rPr lang="en-US" altLang="zh-CN" dirty="0" smtClean="0"/>
              <a:t>Session log</a:t>
            </a:r>
            <a:r>
              <a:rPr lang="zh-CN" altLang="en-US" dirty="0" smtClean="0"/>
              <a:t>，并将此</a:t>
            </a:r>
            <a:r>
              <a:rPr lang="en-US" altLang="zh-CN" dirty="0" smtClean="0"/>
              <a:t>log</a:t>
            </a:r>
            <a:r>
              <a:rPr lang="zh-CN" altLang="en-US" dirty="0" smtClean="0"/>
              <a:t>发送至负责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接口的相关</a:t>
            </a:r>
            <a:r>
              <a:rPr lang="en-US" altLang="zh-CN" dirty="0" smtClean="0"/>
              <a:t>FAE</a:t>
            </a:r>
            <a:r>
              <a:rPr lang="zh-CN" altLang="en-US" dirty="0" smtClean="0"/>
              <a:t>，以便进一步确认新的</a:t>
            </a:r>
            <a:r>
              <a:rPr lang="en-US" altLang="zh-CN" dirty="0" smtClean="0"/>
              <a:t>license</a:t>
            </a:r>
            <a:r>
              <a:rPr lang="zh-CN" altLang="en-US" dirty="0" smtClean="0"/>
              <a:t>准确无误。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6824662" cy="343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42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GFRU</a:t>
            </a:r>
            <a:r>
              <a:rPr lang="zh-CN" altLang="en-US" dirty="0" smtClean="0"/>
              <a:t>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GFRU</a:t>
            </a:r>
            <a:r>
              <a:rPr lang="zh-CN" altLang="en-US" dirty="0" smtClean="0"/>
              <a:t>用于查询</a:t>
            </a:r>
            <a:r>
              <a:rPr lang="en-US" dirty="0" smtClean="0"/>
              <a:t>TM500</a:t>
            </a:r>
            <a:r>
              <a:rPr lang="zh-CN" altLang="en-US" dirty="0" smtClean="0"/>
              <a:t>序列号以及其各板卡序列号。</a:t>
            </a:r>
            <a:endParaRPr lang="en-US" altLang="zh-CN" dirty="0" smtClean="0"/>
          </a:p>
          <a:p>
            <a:pPr lvl="1"/>
            <a:r>
              <a:rPr lang="zh-CN" altLang="en-US" dirty="0"/>
              <a:t>配</a:t>
            </a:r>
            <a:r>
              <a:rPr lang="zh-CN" altLang="en-US" dirty="0" smtClean="0"/>
              <a:t>置</a:t>
            </a:r>
            <a:r>
              <a:rPr lang="en-US" altLang="zh-CN" dirty="0" smtClean="0"/>
              <a:t>TMA</a:t>
            </a:r>
            <a:r>
              <a:rPr lang="zh-CN" altLang="en-US" dirty="0" smtClean="0"/>
              <a:t>模式为</a:t>
            </a:r>
            <a:r>
              <a:rPr lang="en-US" altLang="zh-CN" i="1" dirty="0" smtClean="0"/>
              <a:t>MTS </a:t>
            </a:r>
            <a:r>
              <a:rPr lang="en-US" altLang="zh-CN" i="1" dirty="0" smtClean="0"/>
              <a:t>Mode</a:t>
            </a:r>
            <a:r>
              <a:rPr lang="zh-CN" altLang="en-US" dirty="0" smtClean="0"/>
              <a:t>或</a:t>
            </a:r>
            <a:r>
              <a:rPr lang="en-US" altLang="zh-CN" i="1" dirty="0" smtClean="0"/>
              <a:t>Software Licensing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TMA Command Line</a:t>
            </a:r>
            <a:r>
              <a:rPr lang="zh-CN" altLang="en-US" dirty="0" smtClean="0"/>
              <a:t>窗口运行</a:t>
            </a:r>
            <a:r>
              <a:rPr lang="en-US" altLang="zh-CN" i="1" dirty="0" smtClean="0"/>
              <a:t>GFRU</a:t>
            </a:r>
            <a:r>
              <a:rPr lang="zh-CN" altLang="en-US" dirty="0" smtClean="0"/>
              <a:t>命令，即可返回相关信息。</a:t>
            </a:r>
            <a:endParaRPr lang="en-US" altLang="zh-CN" dirty="0" smtClean="0"/>
          </a:p>
          <a:p>
            <a:pPr marL="5715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8399"/>
            <a:ext cx="6367462" cy="320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创建脚本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 descr="Text Box: Title"/>
          <p:cNvSpPr txBox="1">
            <a:spLocks noChangeArrowheads="1"/>
          </p:cNvSpPr>
          <p:nvPr/>
        </p:nvSpPr>
        <p:spPr>
          <a:xfrm>
            <a:off x="1219201" y="2133600"/>
            <a:ext cx="6248399" cy="23622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9pPr>
          </a:lstStyle>
          <a:p>
            <a:pPr marL="457200" indent="-457200"/>
            <a:r>
              <a:rPr lang="en-US" altLang="en-US" sz="2200" kern="0" dirty="0" smtClean="0">
                <a:latin typeface="Arial" pitchFamily="34" charset="0"/>
                <a:cs typeface="Arial" pitchFamily="34" charset="0"/>
              </a:rPr>
              <a:t>TM500/RDA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脚本</a:t>
            </a:r>
            <a:endParaRPr lang="en-US" altLang="zh-CN" sz="2200" kern="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itchFamily="34" charset="0"/>
                <a:cs typeface="Arial" pitchFamily="34" charset="0"/>
              </a:rPr>
              <a:t>TM500/RDA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脚本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TM500</a:t>
            </a:r>
            <a:r>
              <a:rPr lang="zh-CN" altLang="en-US" dirty="0" smtClean="0"/>
              <a:t>脚本创建请参阅</a:t>
            </a:r>
            <a:endParaRPr lang="en-US" altLang="zh-CN" dirty="0" smtClean="0"/>
          </a:p>
          <a:p>
            <a:pPr lvl="1"/>
            <a:r>
              <a:rPr lang="en-US" i="1" dirty="0" smtClean="0"/>
              <a:t>CN-001-TM500_MTS_Test_Script.pptx</a:t>
            </a:r>
          </a:p>
          <a:p>
            <a:r>
              <a:rPr lang="en-US" dirty="0" smtClean="0"/>
              <a:t>RDA</a:t>
            </a:r>
            <a:r>
              <a:rPr lang="zh-CN" altLang="en-US" dirty="0" smtClean="0"/>
              <a:t>脚本创建请参阅</a:t>
            </a:r>
            <a:endParaRPr lang="en-US" altLang="zh-CN" dirty="0" smtClean="0"/>
          </a:p>
          <a:p>
            <a:pPr lvl="1"/>
            <a:r>
              <a:rPr lang="en-US" i="1" dirty="0"/>
              <a:t>CN-002-Real_Data_Application.pptx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导出和分析</a:t>
            </a:r>
            <a:r>
              <a:rPr lang="en-US" altLang="zh-CN" sz="3200" dirty="0" smtClean="0">
                <a:latin typeface="Arial" pitchFamily="34" charset="0"/>
                <a:cs typeface="Arial" pitchFamily="34" charset="0"/>
              </a:rPr>
              <a:t>log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 descr="Text Box: Title"/>
          <p:cNvSpPr txBox="1">
            <a:spLocks noChangeArrowheads="1"/>
          </p:cNvSpPr>
          <p:nvPr/>
        </p:nvSpPr>
        <p:spPr>
          <a:xfrm>
            <a:off x="1219201" y="2133600"/>
            <a:ext cx="6248399" cy="23622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9pPr>
          </a:lstStyle>
          <a:p>
            <a:pPr marL="457200" indent="-457200"/>
            <a:r>
              <a:rPr lang="en-US" altLang="en-US" sz="2200" kern="0" dirty="0" smtClean="0">
                <a:latin typeface="Arial" pitchFamily="34" charset="0"/>
                <a:cs typeface="Arial" pitchFamily="34" charset="0"/>
              </a:rPr>
              <a:t>TM500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200" kern="0" dirty="0" smtClean="0">
                <a:latin typeface="Arial" pitchFamily="34" charset="0"/>
                <a:cs typeface="Arial" pitchFamily="34" charset="0"/>
              </a:rPr>
              <a:t>log</a:t>
            </a:r>
          </a:p>
          <a:p>
            <a:pPr marL="457200" indent="-457200"/>
            <a:r>
              <a:rPr lang="en-US" altLang="zh-CN" sz="2200" kern="0" dirty="0" smtClean="0">
                <a:latin typeface="Arial" pitchFamily="34" charset="0"/>
                <a:cs typeface="Arial" pitchFamily="34" charset="0"/>
              </a:rPr>
              <a:t>RDA log</a:t>
            </a:r>
          </a:p>
        </p:txBody>
      </p:sp>
    </p:spTree>
    <p:extLst>
      <p:ext uri="{BB962C8B-B14F-4D97-AF65-F5344CB8AC3E}">
        <p14:creationId xmlns:p14="http://schemas.microsoft.com/office/powerpoint/2010/main" val="399311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itchFamily="34" charset="0"/>
                <a:cs typeface="Arial" pitchFamily="34" charset="0"/>
              </a:rPr>
              <a:t>导出和分析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请分别参阅如下文档</a:t>
            </a:r>
            <a:endParaRPr lang="en-US" altLang="zh-CN" dirty="0" smtClean="0"/>
          </a:p>
          <a:p>
            <a:pPr lvl="1"/>
            <a:r>
              <a:rPr lang="en-US" i="1" dirty="0" smtClean="0"/>
              <a:t>CN-003-TM500_Export_TM500_Logs.pptx (TM500)</a:t>
            </a:r>
          </a:p>
          <a:p>
            <a:pPr lvl="1"/>
            <a:r>
              <a:rPr lang="en-US" i="1" dirty="0" smtClean="0"/>
              <a:t>CN-002-Real_Data_Application.pptx (RDA)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支持和帮助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 descr="Text Box: Title"/>
          <p:cNvSpPr txBox="1">
            <a:spLocks noChangeArrowheads="1"/>
          </p:cNvSpPr>
          <p:nvPr/>
        </p:nvSpPr>
        <p:spPr>
          <a:xfrm>
            <a:off x="1219201" y="2133600"/>
            <a:ext cx="6248399" cy="23622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9pPr>
          </a:lstStyle>
          <a:p>
            <a:pPr marL="457200" indent="-457200"/>
            <a:r>
              <a:rPr lang="en-US" altLang="zh-CN" sz="2200" kern="0" dirty="0" smtClean="0">
                <a:latin typeface="Arial" pitchFamily="34" charset="0"/>
                <a:cs typeface="Arial" pitchFamily="34" charset="0"/>
              </a:rPr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33736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</a:t>
            </a:r>
            <a:r>
              <a:rPr lang="zh-CN" altLang="en-US" dirty="0" smtClean="0"/>
              <a:t>持和帮助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Cobbham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ClearQuest</a:t>
            </a:r>
            <a:r>
              <a:rPr lang="zh-CN" altLang="en-US" dirty="0" smtClean="0"/>
              <a:t>跟踪和维护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相关问题。</a:t>
            </a:r>
            <a:endParaRPr lang="en-US" altLang="zh-C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057E45-2192-4D2A-BD17-7BE17BA7FD9F}" type="datetime1">
              <a:rPr lang="en-US" smtClean="0"/>
              <a:pPr>
                <a:defRPr/>
              </a:pPr>
              <a:t>7/24/2016</a:t>
            </a:fld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EC7E01-D7BC-49D4-8725-F8B18A524C51}" type="slidenum">
              <a:rPr lang="en-US" altLang="en-US" smtClean="0"/>
              <a:pPr>
                <a:defRPr/>
              </a:pPr>
              <a:t>76</a:t>
            </a:fld>
            <a:endParaRPr lang="en-US" altLang="en-US"/>
          </a:p>
        </p:txBody>
      </p:sp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380326" y="652626"/>
            <a:ext cx="45757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GB" altLang="en-US" sz="2000" dirty="0" smtClean="0">
                <a:solidFill>
                  <a:srgbClr val="8996A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Observation</a:t>
            </a:r>
            <a:endParaRPr lang="en-GB" altLang="en-US" sz="2000" dirty="0">
              <a:solidFill>
                <a:srgbClr val="8996A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408987" cy="433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支持和帮助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2E99E1-55A7-48B4-BEDF-FD9686B3D392}" type="datetime1">
              <a:rPr lang="en-US" altLang="en-US" smtClean="0"/>
              <a:pPr>
                <a:defRPr/>
              </a:pPr>
              <a:t>7/24/2016</a:t>
            </a:fld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9CF113-5701-4AF6-AD2F-98F86FB2C155}" type="slidenum">
              <a:rPr lang="en-US" altLang="en-US" smtClean="0"/>
              <a:pPr>
                <a:defRPr/>
              </a:pPr>
              <a:t>77</a:t>
            </a:fld>
            <a:endParaRPr lang="en-US" altLang="en-US"/>
          </a:p>
        </p:txBody>
      </p:sp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380326" y="652626"/>
            <a:ext cx="45757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GB" altLang="en-US" sz="2000" dirty="0" smtClean="0">
                <a:solidFill>
                  <a:srgbClr val="8996A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Observation</a:t>
            </a:r>
            <a:endParaRPr lang="en-GB" altLang="en-US" sz="2000" dirty="0">
              <a:solidFill>
                <a:srgbClr val="8996A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4426"/>
            <a:ext cx="7849274" cy="508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832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支持和帮助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TM500</a:t>
            </a:r>
            <a:r>
              <a:rPr lang="zh-CN" altLang="en-US" dirty="0"/>
              <a:t>相关问题，请发送邮件至 </a:t>
            </a:r>
            <a:r>
              <a:rPr lang="en-US" altLang="zh-CN" dirty="0">
                <a:hlinkClick r:id="rId2"/>
              </a:rPr>
              <a:t>TM500Support.CN@cobham.com</a:t>
            </a:r>
            <a:r>
              <a:rPr lang="en-US" altLang="zh-CN" dirty="0"/>
              <a:t> </a:t>
            </a:r>
            <a:r>
              <a:rPr lang="zh-CN" altLang="en-US" dirty="0"/>
              <a:t>并抄送对应的接口</a:t>
            </a:r>
            <a:r>
              <a:rPr lang="en-US" altLang="zh-CN" dirty="0"/>
              <a:t>FAE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邮件标题务必用英文</a:t>
            </a:r>
            <a:r>
              <a:rPr lang="zh-CN" altLang="en-US" dirty="0" smtClean="0"/>
              <a:t>；能</a:t>
            </a:r>
            <a:r>
              <a:rPr lang="zh-CN" altLang="en-US" dirty="0"/>
              <a:t>用英文写邮件正文最好，只要能把问题描述清楚，理论上也不排斥中文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邮件正文的详细要求请参阅下一页。</a:t>
            </a:r>
            <a:endParaRPr lang="en-US" altLang="zh-CN" dirty="0" smtClean="0"/>
          </a:p>
          <a:p>
            <a:pPr lvl="2"/>
            <a:r>
              <a:rPr lang="zh-CN" altLang="en-US" dirty="0"/>
              <a:t>问</a:t>
            </a:r>
            <a:r>
              <a:rPr lang="zh-CN" altLang="en-US" dirty="0" smtClean="0"/>
              <a:t>题描述请尽可能详细和清晰，</a:t>
            </a:r>
            <a:r>
              <a:rPr lang="en-US" altLang="zh-CN" dirty="0" smtClean="0"/>
              <a:t>log</a:t>
            </a:r>
            <a:r>
              <a:rPr lang="zh-CN" altLang="en-US" dirty="0" smtClean="0"/>
              <a:t>也务必尽可能</a:t>
            </a:r>
            <a:r>
              <a:rPr lang="zh-CN" altLang="en-US" dirty="0"/>
              <a:t>完整</a:t>
            </a:r>
            <a:r>
              <a:rPr lang="zh-CN" altLang="en-US" dirty="0" smtClean="0"/>
              <a:t>，最好附上预分析，这样有助于</a:t>
            </a:r>
            <a:r>
              <a:rPr lang="en-US" altLang="zh-CN" dirty="0" smtClean="0"/>
              <a:t>TM500 FAE</a:t>
            </a:r>
            <a:r>
              <a:rPr lang="zh-CN" altLang="en-US" dirty="0" smtClean="0"/>
              <a:t>在第一时间理解清楚测试场景和问题，以便尽早定位问题和回复。</a:t>
            </a:r>
            <a:endParaRPr lang="en-US" altLang="zh-CN" dirty="0" smtClean="0"/>
          </a:p>
          <a:p>
            <a:pPr lvl="2"/>
            <a:r>
              <a:rPr lang="zh-CN" altLang="en-US" dirty="0"/>
              <a:t>如</a:t>
            </a:r>
            <a:r>
              <a:rPr lang="zh-CN" altLang="en-US" dirty="0" smtClean="0"/>
              <a:t>果问题描述不清或</a:t>
            </a:r>
            <a:r>
              <a:rPr lang="en-US" altLang="zh-CN" dirty="0" smtClean="0"/>
              <a:t>log</a:t>
            </a:r>
            <a:r>
              <a:rPr lang="zh-CN" altLang="en-US" dirty="0"/>
              <a:t>缺</a:t>
            </a:r>
            <a:r>
              <a:rPr lang="zh-CN" altLang="en-US" dirty="0" smtClean="0"/>
              <a:t>失的话，将极大</a:t>
            </a:r>
            <a:r>
              <a:rPr lang="zh-CN" altLang="en-US" dirty="0"/>
              <a:t>增加</a:t>
            </a:r>
            <a:r>
              <a:rPr lang="zh-CN" altLang="en-US" dirty="0" smtClean="0"/>
              <a:t>沟通成本，增加问题处理的时延。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Observation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54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硬件介绍</a:t>
            </a:r>
            <a:endParaRPr lang="en-GB" alt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 descr="Text Box: Title"/>
          <p:cNvSpPr txBox="1">
            <a:spLocks noChangeArrowheads="1"/>
          </p:cNvSpPr>
          <p:nvPr/>
        </p:nvSpPr>
        <p:spPr>
          <a:xfrm>
            <a:off x="1219201" y="2133600"/>
            <a:ext cx="6248399" cy="23622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A4F2"/>
                </a:solidFill>
                <a:latin typeface="Tahoma" pitchFamily="34" charset="0"/>
              </a:defRPr>
            </a:lvl9pPr>
          </a:lstStyle>
          <a:p>
            <a:pPr marL="457200" indent="-457200"/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集成测试环境附件</a:t>
            </a:r>
            <a:endParaRPr lang="en-US" altLang="en-US" sz="2200" kern="0" dirty="0" smtClean="0">
              <a:latin typeface="Arial" pitchFamily="34" charset="0"/>
              <a:cs typeface="Arial" pitchFamily="34" charset="0"/>
            </a:endParaRPr>
          </a:p>
          <a:p>
            <a:pPr marL="457200" indent="-457200"/>
            <a:r>
              <a:rPr lang="en-US" altLang="en-US" sz="2200" kern="0" dirty="0" smtClean="0">
                <a:latin typeface="Arial" pitchFamily="34" charset="0"/>
                <a:cs typeface="Arial" pitchFamily="34" charset="0"/>
              </a:rPr>
              <a:t>TM500</a:t>
            </a:r>
            <a:r>
              <a:rPr lang="zh-CN" altLang="en-US" sz="2200" kern="0" dirty="0" smtClean="0">
                <a:latin typeface="Arial" pitchFamily="34" charset="0"/>
                <a:cs typeface="Arial" pitchFamily="34" charset="0"/>
              </a:rPr>
              <a:t>硬件架构</a:t>
            </a:r>
            <a:endParaRPr lang="en-US" altLang="en-US" sz="2200" kern="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xfrm>
            <a:off x="279400" y="195263"/>
            <a:ext cx="8864600" cy="720725"/>
          </a:xfrm>
        </p:spPr>
        <p:txBody>
          <a:bodyPr/>
          <a:lstStyle/>
          <a:p>
            <a:r>
              <a:rPr lang="zh-CN" altLang="en-US" dirty="0" smtClean="0"/>
              <a:t>支持和帮助</a:t>
            </a:r>
            <a:endParaRPr lang="en-US" altLang="en-US" dirty="0" smtClean="0"/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265111" y="652626"/>
            <a:ext cx="45757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2000" dirty="0" smtClean="0">
                <a:solidFill>
                  <a:srgbClr val="8996A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Observation</a:t>
            </a:r>
            <a:r>
              <a:rPr lang="en-GB" altLang="en-US" sz="2000" dirty="0" smtClean="0">
                <a:solidFill>
                  <a:srgbClr val="8996A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endParaRPr lang="en-GB" altLang="en-US" sz="2000" dirty="0">
              <a:solidFill>
                <a:srgbClr val="8996A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219200"/>
            <a:ext cx="78549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43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</a:t>
            </a:r>
            <a:r>
              <a:rPr lang="zh-CN" altLang="en-US" dirty="0" smtClean="0"/>
              <a:t>持和帮助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收到邮件以后，</a:t>
            </a:r>
            <a:r>
              <a:rPr lang="en-US" altLang="zh-CN" dirty="0" err="1" smtClean="0"/>
              <a:t>ClearQuest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(CQ) </a:t>
            </a:r>
            <a:r>
              <a:rPr lang="zh-CN" altLang="en-US" dirty="0" smtClean="0"/>
              <a:t>将</a:t>
            </a:r>
            <a:r>
              <a:rPr lang="zh-CN" altLang="en-US" dirty="0"/>
              <a:t>在第一时间创</a:t>
            </a:r>
            <a:r>
              <a:rPr lang="zh-CN" altLang="en-US" dirty="0" smtClean="0"/>
              <a:t>建</a:t>
            </a:r>
            <a:r>
              <a:rPr lang="en-US" altLang="zh-CN" dirty="0" smtClean="0"/>
              <a:t>Observation (OBS)</a:t>
            </a:r>
            <a:r>
              <a:rPr lang="zh-CN" altLang="en-US" dirty="0" smtClean="0"/>
              <a:t>，</a:t>
            </a:r>
            <a:r>
              <a:rPr lang="zh-CN" altLang="en-US" dirty="0"/>
              <a:t>用于跟踪问题进展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CQ</a:t>
            </a:r>
            <a:r>
              <a:rPr lang="zh-CN" altLang="en-US" dirty="0" smtClean="0"/>
              <a:t>自动回复邮件给邮件列表的所有人，告知</a:t>
            </a:r>
            <a:r>
              <a:rPr lang="en-US" altLang="zh-CN" dirty="0" smtClean="0"/>
              <a:t>OBS</a:t>
            </a:r>
            <a:r>
              <a:rPr lang="zh-CN" altLang="en-US" dirty="0" smtClean="0"/>
              <a:t>创建成功，并在邮件标题附上</a:t>
            </a:r>
            <a:r>
              <a:rPr lang="en-US" altLang="zh-CN" dirty="0" smtClean="0"/>
              <a:t>OBS ID</a:t>
            </a:r>
            <a:r>
              <a:rPr lang="zh-CN" altLang="en-US" dirty="0" smtClean="0"/>
              <a:t>（例如：</a:t>
            </a:r>
            <a:r>
              <a:rPr lang="en-US" altLang="zh-CN" i="1" dirty="0"/>
              <a:t>ubi00113835</a:t>
            </a:r>
            <a:r>
              <a:rPr lang="zh-CN" altLang="en-US" dirty="0" smtClean="0"/>
              <a:t>）。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77230"/>
            <a:ext cx="6477000" cy="385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支持和帮助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同</a:t>
            </a:r>
            <a:r>
              <a:rPr lang="zh-CN" altLang="en-US" dirty="0" smtClean="0"/>
              <a:t>时</a:t>
            </a:r>
            <a:r>
              <a:rPr lang="en-US" altLang="zh-CN" dirty="0" smtClean="0"/>
              <a:t>CQ</a:t>
            </a:r>
            <a:r>
              <a:rPr lang="zh-CN" altLang="en-US" dirty="0" smtClean="0"/>
              <a:t>也将上述邮件广播给所有</a:t>
            </a:r>
            <a:r>
              <a:rPr lang="en-US" altLang="zh-CN" dirty="0" smtClean="0"/>
              <a:t>TM500 FAE</a:t>
            </a:r>
            <a:r>
              <a:rPr lang="zh-CN" altLang="en-US" dirty="0" smtClean="0"/>
              <a:t>，也就是说，所有</a:t>
            </a:r>
            <a:r>
              <a:rPr lang="en-US" altLang="zh-CN" dirty="0" smtClean="0"/>
              <a:t>TM500 FAE</a:t>
            </a:r>
            <a:r>
              <a:rPr lang="zh-CN" altLang="en-US" dirty="0" smtClean="0"/>
              <a:t>都能看到所有客户创建的</a:t>
            </a:r>
            <a:r>
              <a:rPr lang="en-US" altLang="zh-CN" dirty="0" smtClean="0"/>
              <a:t>OBS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后</a:t>
            </a:r>
            <a:r>
              <a:rPr lang="zh-CN" altLang="en-US" dirty="0" smtClean="0"/>
              <a:t>续讨论请不要更改邮件标题的</a:t>
            </a:r>
            <a:r>
              <a:rPr lang="en-US" altLang="zh-CN" dirty="0" smtClean="0"/>
              <a:t>OBS ID</a:t>
            </a:r>
            <a:r>
              <a:rPr lang="zh-CN" altLang="en-US" dirty="0" smtClean="0"/>
              <a:t>，并务必把邮件抄送 </a:t>
            </a:r>
            <a:r>
              <a:rPr lang="en-US" altLang="zh-CN" dirty="0" smtClean="0">
                <a:hlinkClick r:id="rId2"/>
              </a:rPr>
              <a:t>TM500Support.CN@cobham.com</a:t>
            </a:r>
            <a:r>
              <a:rPr lang="en-US" altLang="zh-CN" dirty="0" smtClean="0"/>
              <a:t>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确保所有的沟通和交流以及</a:t>
            </a:r>
            <a:r>
              <a:rPr lang="en-US" altLang="zh-CN" dirty="0" smtClean="0"/>
              <a:t>log</a:t>
            </a:r>
            <a:r>
              <a:rPr lang="zh-CN" altLang="en-US" dirty="0" smtClean="0"/>
              <a:t>都自动保存在</a:t>
            </a:r>
            <a:r>
              <a:rPr lang="en-US" altLang="zh-CN" dirty="0" smtClean="0"/>
              <a:t>CQ</a:t>
            </a:r>
            <a:r>
              <a:rPr lang="zh-CN" altLang="en-US" dirty="0" smtClean="0"/>
              <a:t>里，同时也方便其他</a:t>
            </a:r>
            <a:r>
              <a:rPr lang="en-US" altLang="zh-CN" dirty="0" smtClean="0"/>
              <a:t>FAE</a:t>
            </a:r>
            <a:r>
              <a:rPr lang="zh-CN" altLang="en-US" dirty="0" smtClean="0"/>
              <a:t>及时看到问题进展以及下载相关</a:t>
            </a:r>
            <a:r>
              <a:rPr lang="en-US" altLang="zh-CN" dirty="0" smtClean="0"/>
              <a:t>log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/>
              <a:t>如</a:t>
            </a:r>
            <a:r>
              <a:rPr lang="zh-CN" altLang="en-US" dirty="0" smtClean="0"/>
              <a:t>果邮件标题里的</a:t>
            </a:r>
            <a:r>
              <a:rPr lang="en-US" altLang="zh-CN" dirty="0" smtClean="0"/>
              <a:t>OBS ID</a:t>
            </a:r>
            <a:r>
              <a:rPr lang="zh-CN" altLang="en-US" dirty="0"/>
              <a:t>缺</a:t>
            </a:r>
            <a:r>
              <a:rPr lang="zh-CN" altLang="en-US" dirty="0" smtClean="0"/>
              <a:t>失，但邮件又抄送 </a:t>
            </a:r>
            <a:r>
              <a:rPr lang="en-US" altLang="zh-CN" dirty="0" smtClean="0">
                <a:hlinkClick r:id="rId3"/>
              </a:rPr>
              <a:t>TM500Support.CN@cobham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的话，那将导致创建重复的</a:t>
            </a:r>
            <a:r>
              <a:rPr lang="en-US" altLang="zh-CN" dirty="0" smtClean="0"/>
              <a:t>OBS.</a:t>
            </a:r>
          </a:p>
          <a:p>
            <a:pPr marL="571500" lvl="1" indent="0">
              <a:buNone/>
            </a:pPr>
            <a:r>
              <a:rPr lang="zh-CN" altLang="en-US" dirty="0" smtClean="0"/>
              <a:t>特别注意：</a:t>
            </a:r>
            <a:endParaRPr lang="en-US" altLang="zh-CN" dirty="0" smtClean="0"/>
          </a:p>
          <a:p>
            <a:pPr lvl="2"/>
            <a:r>
              <a:rPr lang="zh-CN" altLang="en-US" dirty="0"/>
              <a:t>如</a:t>
            </a:r>
            <a:r>
              <a:rPr lang="zh-CN" altLang="en-US" dirty="0" smtClean="0"/>
              <a:t>果问题已澄清或解决，请及时回复邮件告知</a:t>
            </a:r>
            <a:r>
              <a:rPr lang="en-US" altLang="zh-CN" dirty="0" smtClean="0"/>
              <a:t>TM500 FAE</a:t>
            </a:r>
            <a:r>
              <a:rPr lang="zh-CN" altLang="en-US" dirty="0" smtClean="0"/>
              <a:t>，然后我们将在</a:t>
            </a:r>
            <a:r>
              <a:rPr lang="en-US" altLang="zh-CN" dirty="0" smtClean="0"/>
              <a:t>CQ</a:t>
            </a:r>
            <a:r>
              <a:rPr lang="zh-CN" altLang="en-US" dirty="0" smtClean="0"/>
              <a:t>里关闭此问题。</a:t>
            </a:r>
            <a:endParaRPr lang="en-US" altLang="zh-CN" dirty="0" smtClean="0"/>
          </a:p>
          <a:p>
            <a:pPr lvl="2"/>
            <a:r>
              <a:rPr lang="zh-CN" altLang="en-US" dirty="0"/>
              <a:t>为</a:t>
            </a:r>
            <a:r>
              <a:rPr lang="zh-CN" altLang="en-US" dirty="0" smtClean="0"/>
              <a:t>了使</a:t>
            </a:r>
            <a:r>
              <a:rPr lang="en-US" altLang="zh-CN" dirty="0" smtClean="0"/>
              <a:t>OBS</a:t>
            </a:r>
            <a:r>
              <a:rPr lang="zh-CN" altLang="en-US" dirty="0" smtClean="0"/>
              <a:t>清晰明了，请不要基于已经关闭的</a:t>
            </a:r>
            <a:r>
              <a:rPr lang="en-US" altLang="zh-CN" dirty="0" smtClean="0"/>
              <a:t>OBS</a:t>
            </a:r>
            <a:r>
              <a:rPr lang="zh-CN" altLang="en-US" dirty="0" smtClean="0"/>
              <a:t>的基础上去讨论新的问题，建议及时创建新的</a:t>
            </a:r>
            <a:r>
              <a:rPr lang="en-US" altLang="zh-CN" dirty="0" smtClean="0"/>
              <a:t>OBS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/>
              <a:t>如</a:t>
            </a:r>
            <a:r>
              <a:rPr lang="zh-CN" altLang="en-US" dirty="0" smtClean="0"/>
              <a:t>果</a:t>
            </a:r>
            <a:r>
              <a:rPr lang="en-US" altLang="zh-CN" dirty="0" smtClean="0"/>
              <a:t>T500/RDA log</a:t>
            </a:r>
            <a:r>
              <a:rPr lang="zh-CN" altLang="en-US" dirty="0" smtClean="0"/>
              <a:t>太大（超过</a:t>
            </a:r>
            <a:r>
              <a:rPr lang="en-US" altLang="zh-CN" dirty="0" smtClean="0"/>
              <a:t>10M</a:t>
            </a:r>
            <a:r>
              <a:rPr lang="zh-CN" altLang="en-US" dirty="0" smtClean="0"/>
              <a:t>）而无法邮件发送的话，请分段后再发送或自行上传至网盘。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支持和帮助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</a:t>
            </a:r>
            <a:r>
              <a:rPr lang="zh-CN" altLang="en-US" dirty="0" smtClean="0"/>
              <a:t>建</a:t>
            </a:r>
            <a:r>
              <a:rPr lang="en-US" altLang="zh-CN" dirty="0" smtClean="0"/>
              <a:t>OBS</a:t>
            </a:r>
            <a:r>
              <a:rPr lang="zh-CN" altLang="en-US" dirty="0" smtClean="0"/>
              <a:t>时，请尽可能第一时间在邮件附上以下</a:t>
            </a:r>
            <a:r>
              <a:rPr lang="zh-CN" altLang="en-US" dirty="0"/>
              <a:t>信</a:t>
            </a:r>
            <a:r>
              <a:rPr lang="zh-CN" altLang="en-US" dirty="0" smtClean="0"/>
              <a:t>息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dirty="0" smtClean="0"/>
              <a:t>TM500</a:t>
            </a:r>
          </a:p>
          <a:p>
            <a:pPr lvl="2"/>
            <a:r>
              <a:rPr lang="en-US" dirty="0" smtClean="0"/>
              <a:t>Command Line log</a:t>
            </a:r>
          </a:p>
          <a:p>
            <a:pPr lvl="2"/>
            <a:r>
              <a:rPr lang="en-US" dirty="0" smtClean="0"/>
              <a:t>GUI log</a:t>
            </a:r>
            <a:r>
              <a:rPr lang="zh-CN" altLang="en-US" dirty="0" smtClean="0"/>
              <a:t>，至少包括</a:t>
            </a:r>
            <a:r>
              <a:rPr lang="en-US" dirty="0" smtClean="0"/>
              <a:t>L1CELLWATCH/SYSOVERVIW/Protocol log</a:t>
            </a:r>
          </a:p>
          <a:p>
            <a:pPr lvl="2"/>
            <a:r>
              <a:rPr lang="en-US" dirty="0" smtClean="0"/>
              <a:t>DTRC </a:t>
            </a:r>
            <a:r>
              <a:rPr lang="en-US" altLang="zh-CN" dirty="0" smtClean="0"/>
              <a:t>log</a:t>
            </a:r>
            <a:r>
              <a:rPr lang="zh-CN" altLang="en-US" dirty="0" smtClean="0"/>
              <a:t>（</a:t>
            </a:r>
            <a:r>
              <a:rPr lang="zh-CN" altLang="en-US" dirty="0"/>
              <a:t>可</a:t>
            </a:r>
            <a:r>
              <a:rPr lang="zh-CN" altLang="en-US" dirty="0" smtClean="0"/>
              <a:t>选，测试过程中出现</a:t>
            </a:r>
            <a:r>
              <a:rPr lang="en-US" altLang="zh-CN" dirty="0" smtClean="0"/>
              <a:t>ASSERT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en-US" dirty="0" smtClean="0"/>
              <a:t>S</a:t>
            </a:r>
            <a:r>
              <a:rPr lang="en-US" altLang="zh-CN" dirty="0" smtClean="0"/>
              <a:t>erial log</a:t>
            </a:r>
            <a:r>
              <a:rPr lang="zh-CN" altLang="en-US" dirty="0" smtClean="0"/>
              <a:t>（</a:t>
            </a:r>
            <a:r>
              <a:rPr lang="zh-CN" altLang="en-US" dirty="0"/>
              <a:t>可</a:t>
            </a:r>
            <a:r>
              <a:rPr lang="zh-CN" altLang="en-US" dirty="0" smtClean="0"/>
              <a:t>选，硬件或无法连接的问题）</a:t>
            </a:r>
            <a:endParaRPr lang="en-US" altLang="zh-CN" dirty="0" smtClean="0"/>
          </a:p>
          <a:p>
            <a:pPr lvl="2"/>
            <a:r>
              <a:rPr lang="zh-CN" altLang="en-US" dirty="0"/>
              <a:t>测</a:t>
            </a:r>
            <a:r>
              <a:rPr lang="zh-CN" altLang="en-US" dirty="0" smtClean="0"/>
              <a:t>试脚本</a:t>
            </a:r>
            <a:endParaRPr lang="en-US" altLang="zh-CN" dirty="0" smtClean="0"/>
          </a:p>
          <a:p>
            <a:pPr lvl="1"/>
            <a:r>
              <a:rPr lang="en-US" dirty="0" smtClean="0"/>
              <a:t>RDA</a:t>
            </a:r>
          </a:p>
          <a:p>
            <a:pPr lvl="2"/>
            <a:r>
              <a:rPr lang="en-US" altLang="zh-CN" dirty="0"/>
              <a:t>Current/Historical Detailed Results</a:t>
            </a:r>
          </a:p>
          <a:p>
            <a:pPr lvl="2"/>
            <a:r>
              <a:rPr lang="en-US" altLang="zh-CN" dirty="0"/>
              <a:t>RDA</a:t>
            </a:r>
            <a:r>
              <a:rPr lang="zh-CN" altLang="en-US" dirty="0"/>
              <a:t>脚本</a:t>
            </a:r>
            <a:endParaRPr lang="en-US" altLang="zh-CN" dirty="0"/>
          </a:p>
          <a:p>
            <a:pPr lvl="2"/>
            <a:r>
              <a:rPr lang="en-US" dirty="0"/>
              <a:t>System logs</a:t>
            </a:r>
          </a:p>
          <a:p>
            <a:pPr lvl="2"/>
            <a:r>
              <a:rPr lang="en-US" dirty="0"/>
              <a:t>Chassis Information</a:t>
            </a:r>
          </a:p>
          <a:p>
            <a:pPr lvl="2"/>
            <a:r>
              <a:rPr lang="zh-CN" altLang="en-US" dirty="0"/>
              <a:t>脚本正在运行时读取的</a:t>
            </a:r>
            <a:r>
              <a:rPr lang="en-US" altLang="zh-CN" dirty="0"/>
              <a:t>Card Resource </a:t>
            </a:r>
            <a:r>
              <a:rPr lang="en-US" altLang="zh-CN" dirty="0" smtClean="0"/>
              <a:t>Usage</a:t>
            </a:r>
          </a:p>
          <a:p>
            <a:pPr lvl="2"/>
            <a:r>
              <a:rPr lang="en-US" altLang="zh-CN" dirty="0" smtClean="0"/>
              <a:t>shenick.log</a:t>
            </a:r>
            <a:r>
              <a:rPr lang="zh-CN" altLang="en-US" dirty="0" smtClean="0"/>
              <a:t>（可选，</a:t>
            </a:r>
            <a:r>
              <a:rPr lang="en-US" altLang="zh-CN" dirty="0" smtClean="0"/>
              <a:t>Provisioning</a:t>
            </a:r>
            <a:r>
              <a:rPr lang="zh-CN" altLang="en-US" dirty="0" smtClean="0"/>
              <a:t>生成脚本异常）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549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中国区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 </a:t>
            </a:r>
            <a:r>
              <a:rPr lang="en-US" altLang="zh-CN" dirty="0" smtClean="0"/>
              <a:t>FAE</a:t>
            </a:r>
            <a:endParaRPr lang="en-GB" altLang="en-US" dirty="0" smtClean="0"/>
          </a:p>
        </p:txBody>
      </p:sp>
      <p:sp>
        <p:nvSpPr>
          <p:cNvPr id="122883" name="Content Placeholder 2"/>
          <p:cNvSpPr>
            <a:spLocks noGrp="1"/>
          </p:cNvSpPr>
          <p:nvPr>
            <p:ph idx="1"/>
          </p:nvPr>
        </p:nvSpPr>
        <p:spPr>
          <a:xfrm>
            <a:off x="611188" y="1239915"/>
            <a:ext cx="7993062" cy="4027902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TM500 FAE</a:t>
            </a:r>
            <a:endParaRPr lang="en-US" altLang="en-US" dirty="0" smtClean="0"/>
          </a:p>
          <a:p>
            <a:pPr lvl="1">
              <a:defRPr/>
            </a:pPr>
            <a:r>
              <a:rPr lang="en-US" altLang="zh-CN" dirty="0" smtClean="0"/>
              <a:t>#</a:t>
            </a:r>
            <a:r>
              <a:rPr lang="zh-CN" altLang="en-US" dirty="0" smtClean="0"/>
              <a:t>待更新</a:t>
            </a:r>
            <a:r>
              <a:rPr lang="en-US" altLang="zh-CN" dirty="0" smtClean="0"/>
              <a:t>FAE</a:t>
            </a:r>
            <a:r>
              <a:rPr lang="zh-CN" altLang="en-US" dirty="0" smtClean="0"/>
              <a:t>姓名</a:t>
            </a:r>
            <a:endParaRPr lang="en-US" altLang="en-US" dirty="0" smtClean="0"/>
          </a:p>
          <a:p>
            <a:pPr lvl="2">
              <a:defRPr/>
            </a:pPr>
            <a:r>
              <a:rPr lang="en-US" altLang="zh-CN" dirty="0" smtClean="0"/>
              <a:t>#</a:t>
            </a:r>
            <a:r>
              <a:rPr lang="zh-CN" altLang="en-US" dirty="0" smtClean="0"/>
              <a:t>待更新邮件地址</a:t>
            </a:r>
            <a:endParaRPr lang="en-US" altLang="en-US" dirty="0" smtClean="0"/>
          </a:p>
          <a:p>
            <a:pPr>
              <a:defRPr/>
            </a:pPr>
            <a:r>
              <a:rPr lang="zh-CN" altLang="en-US" dirty="0" smtClean="0"/>
              <a:t>大</a:t>
            </a:r>
            <a:r>
              <a:rPr lang="zh-CN" altLang="en-US" dirty="0"/>
              <a:t>中</a:t>
            </a:r>
            <a:r>
              <a:rPr lang="zh-CN" altLang="en-US" dirty="0" smtClean="0"/>
              <a:t>华区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支持邮箱</a:t>
            </a:r>
            <a:endParaRPr lang="en-GB" altLang="en-US" dirty="0" smtClean="0"/>
          </a:p>
          <a:p>
            <a:pPr lvl="1">
              <a:defRPr/>
            </a:pPr>
            <a:r>
              <a:rPr lang="en-GB" altLang="en-US" dirty="0" smtClean="0">
                <a:hlinkClick r:id="rId2"/>
              </a:rPr>
              <a:t>TM500Support.CN@cobham.com</a:t>
            </a:r>
            <a:endParaRPr lang="en-GB" altLang="en-US" dirty="0" smtClean="0"/>
          </a:p>
          <a:p>
            <a:pPr marL="457200" lvl="1" indent="0">
              <a:buFontTx/>
              <a:buNone/>
              <a:defRPr/>
            </a:pPr>
            <a:endParaRPr lang="en-GB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7560B88-AFBF-4CA8-ADC6-5C673E1D20D2}" type="datetime1">
              <a:rPr lang="en-GB" smtClean="0"/>
              <a:pPr>
                <a:defRPr/>
              </a:pPr>
              <a:t>24/07/2016</a:t>
            </a:fld>
            <a:endParaRPr lang="en-US">
              <a:solidFill>
                <a:srgbClr val="0033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731036-B28C-4649-B040-02A27F02AEA3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pic>
        <p:nvPicPr>
          <p:cNvPr id="7" name="Picture 6" descr="C:\Users\holta\Desktop\EMBRAER 190_COBHAM_JPG_SQUARE lo res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108201" y="1201510"/>
            <a:ext cx="2880375" cy="2880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012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TM500</a:t>
            </a:r>
            <a:r>
              <a:rPr lang="zh-CN" altLang="en-US" dirty="0" smtClean="0"/>
              <a:t>软件版本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257800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altLang="zh-CN" dirty="0" smtClean="0"/>
              <a:t>apacity UE (</a:t>
            </a:r>
            <a:r>
              <a:rPr lang="en-US" dirty="0" smtClean="0"/>
              <a:t>CUE) TM500 SW</a:t>
            </a:r>
          </a:p>
          <a:p>
            <a:pPr lvl="1"/>
            <a:r>
              <a:rPr lang="zh-CN" altLang="en-US" dirty="0" smtClean="0"/>
              <a:t>目前应用最为广泛的软件分支，适用于实验室线缆连接大</a:t>
            </a:r>
            <a:r>
              <a:rPr lang="zh-CN" altLang="en-US" dirty="0"/>
              <a:t>容量</a:t>
            </a:r>
            <a:r>
              <a:rPr lang="en-US" altLang="zh-CN" dirty="0"/>
              <a:t>UE</a:t>
            </a:r>
            <a:r>
              <a:rPr lang="zh-CN" altLang="en-US" dirty="0"/>
              <a:t>的各</a:t>
            </a:r>
            <a:r>
              <a:rPr lang="zh-CN" altLang="en-US" dirty="0" smtClean="0"/>
              <a:t>种特</a:t>
            </a:r>
            <a:r>
              <a:rPr lang="zh-CN" altLang="en-US" dirty="0"/>
              <a:t>性测</a:t>
            </a:r>
            <a:r>
              <a:rPr lang="zh-CN" altLang="en-US" dirty="0" smtClean="0"/>
              <a:t>试，每两周发布一个新版本。</a:t>
            </a:r>
            <a:endParaRPr lang="en-US" altLang="zh-CN" dirty="0" smtClean="0"/>
          </a:p>
          <a:p>
            <a:pPr lvl="1"/>
            <a:r>
              <a:rPr lang="zh-CN" altLang="en-US" dirty="0"/>
              <a:t>所</a:t>
            </a:r>
            <a:r>
              <a:rPr lang="zh-CN" altLang="en-US" dirty="0" smtClean="0"/>
              <a:t>有新特性优先基于此版本开发。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非常方便构建移动模型和业务模型。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包含两个软件分支</a:t>
            </a:r>
            <a:endParaRPr lang="en-US" dirty="0" smtClean="0"/>
          </a:p>
          <a:p>
            <a:pPr lvl="2"/>
            <a:r>
              <a:rPr lang="en-US" b="1" dirty="0" smtClean="0"/>
              <a:t>LMF</a:t>
            </a:r>
            <a:r>
              <a:rPr lang="en-US" dirty="0" smtClean="0"/>
              <a:t>: </a:t>
            </a:r>
            <a:r>
              <a:rPr lang="zh-CN" altLang="en-US" dirty="0" smtClean="0"/>
              <a:t>除</a:t>
            </a:r>
            <a:r>
              <a:rPr lang="en-US" altLang="zh-CN" dirty="0"/>
              <a:t>4x4 MIMO</a:t>
            </a:r>
            <a:r>
              <a:rPr lang="zh-CN" altLang="en-US" dirty="0"/>
              <a:t>和</a:t>
            </a:r>
            <a:r>
              <a:rPr lang="en-US" altLang="zh-CN" dirty="0"/>
              <a:t>TM9 8x4 </a:t>
            </a:r>
            <a:r>
              <a:rPr lang="en-US" altLang="zh-CN" dirty="0" smtClean="0"/>
              <a:t>MIMO</a:t>
            </a:r>
            <a:r>
              <a:rPr lang="zh-CN" altLang="en-US" dirty="0" smtClean="0"/>
              <a:t>外，其它特性测试都应基于此版本。</a:t>
            </a:r>
            <a:endParaRPr lang="en-US" dirty="0" smtClean="0"/>
          </a:p>
          <a:p>
            <a:pPr lvl="2"/>
            <a:r>
              <a:rPr lang="en-US" b="1" dirty="0" smtClean="0"/>
              <a:t>LMY</a:t>
            </a:r>
            <a:r>
              <a:rPr lang="en-US" dirty="0" smtClean="0"/>
              <a:t>: </a:t>
            </a:r>
            <a:r>
              <a:rPr lang="zh-CN" altLang="en-US" dirty="0" smtClean="0"/>
              <a:t>专门用于</a:t>
            </a:r>
            <a:r>
              <a:rPr lang="en-US" altLang="zh-CN" dirty="0" smtClean="0"/>
              <a:t>4x4 </a:t>
            </a:r>
            <a:r>
              <a:rPr lang="en-US" altLang="zh-CN" dirty="0"/>
              <a:t>MIMO</a:t>
            </a:r>
            <a:r>
              <a:rPr lang="zh-CN" altLang="en-US" dirty="0"/>
              <a:t>和</a:t>
            </a:r>
            <a:r>
              <a:rPr lang="en-US" altLang="zh-CN" dirty="0"/>
              <a:t>TM9 8x4 </a:t>
            </a:r>
            <a:r>
              <a:rPr lang="en-US" altLang="zh-CN" dirty="0" smtClean="0"/>
              <a:t>MIMO</a:t>
            </a:r>
            <a:r>
              <a:rPr lang="zh-CN" altLang="en-US" dirty="0" smtClean="0"/>
              <a:t>相关测试。</a:t>
            </a:r>
            <a:endParaRPr lang="en-US" dirty="0" smtClean="0"/>
          </a:p>
          <a:p>
            <a:r>
              <a:rPr lang="en-US" dirty="0" smtClean="0"/>
              <a:t>S</a:t>
            </a:r>
            <a:r>
              <a:rPr lang="en-US" altLang="zh-CN" dirty="0" smtClean="0"/>
              <a:t>ingle </a:t>
            </a:r>
            <a:r>
              <a:rPr lang="en-US" dirty="0" smtClean="0"/>
              <a:t>UE (SUE) TM500 SW </a:t>
            </a:r>
            <a:r>
              <a:rPr lang="en-US" altLang="zh-CN" dirty="0" smtClean="0"/>
              <a:t>– </a:t>
            </a:r>
            <a:r>
              <a:rPr lang="en-US" altLang="zh-CN" b="1" dirty="0" smtClean="0"/>
              <a:t>LSE</a:t>
            </a:r>
            <a:endParaRPr lang="en-US" b="1" dirty="0" smtClean="0"/>
          </a:p>
          <a:p>
            <a:pPr lvl="1"/>
            <a:r>
              <a:rPr lang="zh-CN" altLang="en-US" dirty="0"/>
              <a:t>最</a:t>
            </a:r>
            <a:r>
              <a:rPr lang="zh-CN" altLang="en-US" dirty="0" smtClean="0"/>
              <a:t>多支持</a:t>
            </a:r>
            <a:r>
              <a:rPr lang="en-US" altLang="zh-CN" dirty="0" smtClean="0"/>
              <a:t>1</a:t>
            </a:r>
            <a:r>
              <a:rPr lang="zh-CN" altLang="en-US" dirty="0"/>
              <a:t> </a:t>
            </a:r>
            <a:r>
              <a:rPr lang="en-US" altLang="zh-CN" dirty="0" smtClean="0"/>
              <a:t>UE</a:t>
            </a:r>
            <a:r>
              <a:rPr lang="zh-CN" altLang="en-US" dirty="0" smtClean="0"/>
              <a:t>，可以用于外场测试。</a:t>
            </a:r>
            <a:endParaRPr lang="en-US" altLang="zh-CN" dirty="0" smtClean="0"/>
          </a:p>
          <a:p>
            <a:pPr lvl="1"/>
            <a:r>
              <a:rPr lang="zh-CN" altLang="en-US" dirty="0"/>
              <a:t>提</a:t>
            </a:r>
            <a:r>
              <a:rPr lang="zh-CN" altLang="en-US" dirty="0" smtClean="0"/>
              <a:t>供详细的</a:t>
            </a:r>
            <a:r>
              <a:rPr lang="en-US" altLang="zh-CN" dirty="0" smtClean="0"/>
              <a:t>TTI</a:t>
            </a:r>
            <a:r>
              <a:rPr lang="zh-CN" altLang="en-US" dirty="0" smtClean="0"/>
              <a:t>级别的</a:t>
            </a:r>
            <a:r>
              <a:rPr lang="en-US" altLang="zh-CN" dirty="0" smtClean="0"/>
              <a:t>GUI logging</a:t>
            </a:r>
            <a:r>
              <a:rPr lang="zh-CN" altLang="en-US" dirty="0" smtClean="0"/>
              <a:t>（输出基于</a:t>
            </a:r>
            <a:r>
              <a:rPr lang="en-US" altLang="zh-CN" i="1" dirty="0" smtClean="0"/>
              <a:t>.</a:t>
            </a:r>
            <a:r>
              <a:rPr lang="en-US" altLang="zh-CN" i="1" dirty="0" err="1" smtClean="0"/>
              <a:t>csv</a:t>
            </a:r>
            <a:r>
              <a:rPr lang="zh-CN" altLang="en-US" dirty="0" smtClean="0"/>
              <a:t>格式）。</a:t>
            </a:r>
            <a:endParaRPr lang="en-US" altLang="zh-CN" dirty="0" smtClean="0"/>
          </a:p>
          <a:p>
            <a:pPr lvl="1"/>
            <a:r>
              <a:rPr lang="zh-CN" altLang="en-US" dirty="0"/>
              <a:t>新版本更新较慢且发布周期不固定。</a:t>
            </a:r>
            <a:endParaRPr lang="en-US" dirty="0"/>
          </a:p>
          <a:p>
            <a:r>
              <a:rPr lang="zh-CN" altLang="en-US" dirty="0"/>
              <a:t>请联系</a:t>
            </a:r>
            <a:r>
              <a:rPr lang="en-US" altLang="zh-CN" dirty="0"/>
              <a:t>TM500 FAE</a:t>
            </a:r>
            <a:r>
              <a:rPr lang="zh-CN" altLang="en-US" dirty="0"/>
              <a:t>获取最新的软件版本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2E99E1-55A7-48B4-BEDF-FD9686B3D392}" type="datetime1">
              <a:rPr lang="en-US" altLang="en-US" smtClean="0"/>
              <a:pPr>
                <a:defRPr/>
              </a:pPr>
              <a:t>7/24/2016</a:t>
            </a:fld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9CF113-5701-4AF6-AD2F-98F86FB2C155}" type="slidenum">
              <a:rPr lang="en-US" altLang="en-US" smtClean="0"/>
              <a:pPr>
                <a:defRPr/>
              </a:pPr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7053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TM500 LTE Standalone SUE, MUE &amp; Ext-MUE </a:t>
            </a:r>
            <a:r>
              <a:rPr lang="en-US" dirty="0" smtClean="0"/>
              <a:t>v6.pptx</a:t>
            </a:r>
          </a:p>
          <a:p>
            <a:r>
              <a:rPr lang="en-US" dirty="0" smtClean="0"/>
              <a:t>CN-001-TM500_MTS_Test_Script.pptx</a:t>
            </a:r>
          </a:p>
          <a:p>
            <a:r>
              <a:rPr lang="en-US" dirty="0" smtClean="0"/>
              <a:t>CN-002-Real_Data_Application.pptx</a:t>
            </a:r>
          </a:p>
          <a:p>
            <a:r>
              <a:rPr lang="en-US" dirty="0" smtClean="0"/>
              <a:t>CN-003-TM500_Export_TM500_Logs.pptx</a:t>
            </a:r>
          </a:p>
          <a:p>
            <a:r>
              <a:rPr lang="en-US" dirty="0"/>
              <a:t>CN-005-TM500_Serial_Log_MK3.pptx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81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altLang="zh-CN" dirty="0" smtClean="0"/>
              <a:t>hange </a:t>
            </a:r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graphicFrame>
        <p:nvGraphicFramePr>
          <p:cNvPr id="7" name="Group 4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41541"/>
              </p:ext>
            </p:extLst>
          </p:nvPr>
        </p:nvGraphicFramePr>
        <p:xfrm>
          <a:off x="457200" y="1371600"/>
          <a:ext cx="8162925" cy="4881567"/>
        </p:xfrm>
        <a:graphic>
          <a:graphicData uri="http://schemas.openxmlformats.org/drawingml/2006/table">
            <a:tbl>
              <a:tblPr/>
              <a:tblGrid>
                <a:gridCol w="844550"/>
                <a:gridCol w="925513"/>
                <a:gridCol w="1250950"/>
                <a:gridCol w="1228725"/>
                <a:gridCol w="1274762"/>
                <a:gridCol w="2638425"/>
              </a:tblGrid>
              <a:tr h="56673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Version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Date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Author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Approved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Change history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0.1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13/05/2016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lein</a:t>
                      </a: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Jiang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Initial draft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  <a:defRPr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0.2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29/05/2016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lein</a:t>
                      </a: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Jiang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 Corey/</a:t>
                      </a:r>
                      <a:r>
                        <a:rPr kumimoji="0" lang="en-US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Sining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0.3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20/06/2016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Klein Jiang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 Klein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0.4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24/07/2016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Klein Jiang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Update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6867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3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</a:t>
            </a:r>
            <a:r>
              <a:rPr lang="zh-CN" altLang="en-US" dirty="0"/>
              <a:t>成测试环</a:t>
            </a:r>
            <a:r>
              <a:rPr lang="zh-CN" altLang="en-US" dirty="0" smtClean="0"/>
              <a:t>境附件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zh-CN" altLang="en-US" dirty="0" smtClean="0"/>
              <a:t>待补充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网线</a:t>
            </a:r>
            <a:r>
              <a:rPr lang="en-US" altLang="zh-CN" dirty="0" smtClean="0"/>
              <a:t>/</a:t>
            </a:r>
            <a:r>
              <a:rPr lang="zh-CN" altLang="en-US" dirty="0" smtClean="0"/>
              <a:t>交换机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24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682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Cobham Wireless colours">
      <a:dk1>
        <a:srgbClr val="1E1E1E"/>
      </a:dk1>
      <a:lt1>
        <a:srgbClr val="FFFFFF"/>
      </a:lt1>
      <a:dk2>
        <a:srgbClr val="00A4F2"/>
      </a:dk2>
      <a:lt2>
        <a:srgbClr val="8996A0"/>
      </a:lt2>
      <a:accent1>
        <a:srgbClr val="00A8B4"/>
      </a:accent1>
      <a:accent2>
        <a:srgbClr val="FF7900"/>
      </a:accent2>
      <a:accent3>
        <a:srgbClr val="165788"/>
      </a:accent3>
      <a:accent4>
        <a:srgbClr val="181818"/>
      </a:accent4>
      <a:accent5>
        <a:srgbClr val="00A8B4"/>
      </a:accent5>
      <a:accent6>
        <a:srgbClr val="165788"/>
      </a:accent6>
      <a:hlink>
        <a:srgbClr val="00A4F2"/>
      </a:hlink>
      <a:folHlink>
        <a:srgbClr val="FF7900"/>
      </a:folHlink>
    </a:clrScheme>
    <a:fontScheme name="Cobham Group Slide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marL="180975" indent="-180975">
          <a:buClr>
            <a:srgbClr val="00A4F2"/>
          </a:buClr>
          <a:defRPr sz="2200" dirty="0" err="1" smtClean="0"/>
        </a:defPPr>
      </a:lstStyle>
    </a:txDef>
  </a:objectDefaults>
  <a:extraClrSchemeLst>
    <a:extraClrScheme>
      <a:clrScheme name="Cobham Group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3">
        <a:dk1>
          <a:srgbClr val="1E1E1E"/>
        </a:dk1>
        <a:lt1>
          <a:srgbClr val="FFFFFF"/>
        </a:lt1>
        <a:dk2>
          <a:srgbClr val="00A4F2"/>
        </a:dk2>
        <a:lt2>
          <a:srgbClr val="8996A0"/>
        </a:lt2>
        <a:accent1>
          <a:srgbClr val="00A4F2"/>
        </a:accent1>
        <a:accent2>
          <a:srgbClr val="44697D"/>
        </a:accent2>
        <a:accent3>
          <a:srgbClr val="FFFFFF"/>
        </a:accent3>
        <a:accent4>
          <a:srgbClr val="181818"/>
        </a:accent4>
        <a:accent5>
          <a:srgbClr val="AACFF7"/>
        </a:accent5>
        <a:accent6>
          <a:srgbClr val="3D5E71"/>
        </a:accent6>
        <a:hlink>
          <a:srgbClr val="AAA38E"/>
        </a:hlink>
        <a:folHlink>
          <a:srgbClr val="FF7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2561</TotalTime>
  <Words>4769</Words>
  <Application>Microsoft Office PowerPoint</Application>
  <PresentationFormat>On-screen Show (4:3)</PresentationFormat>
  <Paragraphs>693</Paragraphs>
  <Slides>88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blank</vt:lpstr>
      <vt:lpstr>PowerPoint Presentation</vt:lpstr>
      <vt:lpstr>主要内容</vt:lpstr>
      <vt:lpstr>TM500产品演进</vt:lpstr>
      <vt:lpstr>集成测试环境连线</vt:lpstr>
      <vt:lpstr>TM500 &amp; RDA集成测试环境</vt:lpstr>
      <vt:lpstr>TM500 &amp; RDA集成测试环境</vt:lpstr>
      <vt:lpstr>TM500 &amp; RDA集成测试环境</vt:lpstr>
      <vt:lpstr>硬件介绍</vt:lpstr>
      <vt:lpstr>集成测试环境附件</vt:lpstr>
      <vt:lpstr>集成测试环境附件</vt:lpstr>
      <vt:lpstr>集成测试环境附件</vt:lpstr>
      <vt:lpstr>集成测试环境附件</vt:lpstr>
      <vt:lpstr>TM500硬件介绍</vt:lpstr>
      <vt:lpstr>TM500硬件介绍</vt:lpstr>
      <vt:lpstr>TM500 硬件介绍</vt:lpstr>
      <vt:lpstr>TM500硬件介绍</vt:lpstr>
      <vt:lpstr>TM500硬件介绍</vt:lpstr>
      <vt:lpstr>TM500硬件介绍</vt:lpstr>
      <vt:lpstr>TM500硬件介绍</vt:lpstr>
      <vt:lpstr>TM500硬件介绍</vt:lpstr>
      <vt:lpstr>TM500硬件介绍</vt:lpstr>
      <vt:lpstr>TM500硬件介绍</vt:lpstr>
      <vt:lpstr>RDA硬件介绍</vt:lpstr>
      <vt:lpstr>RDA硬件介绍</vt:lpstr>
      <vt:lpstr>RDA硬件介绍</vt:lpstr>
      <vt:lpstr>RDA硬件介绍</vt:lpstr>
      <vt:lpstr>测试环境准备和配置</vt:lpstr>
      <vt:lpstr>硬件需求</vt:lpstr>
      <vt:lpstr>硬件需求</vt:lpstr>
      <vt:lpstr>软件需求</vt:lpstr>
      <vt:lpstr>软件需求</vt:lpstr>
      <vt:lpstr>软件需求</vt:lpstr>
      <vt:lpstr>软件需求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FileZilla Server</vt:lpstr>
      <vt:lpstr>FileZilla Server</vt:lpstr>
      <vt:lpstr>FileZilla Server</vt:lpstr>
      <vt:lpstr>FileZilla Server</vt:lpstr>
      <vt:lpstr>FileZilla Server</vt:lpstr>
      <vt:lpstr>FileZilla Server</vt:lpstr>
      <vt:lpstr>PuTTY</vt:lpstr>
      <vt:lpstr>RDA客户端</vt:lpstr>
      <vt:lpstr>RDA客户端</vt:lpstr>
      <vt:lpstr>RDA客户端</vt:lpstr>
      <vt:lpstr>Python</vt:lpstr>
      <vt:lpstr>Python</vt:lpstr>
      <vt:lpstr>Wireshark</vt:lpstr>
      <vt:lpstr>开户信息</vt:lpstr>
      <vt:lpstr>固件升级</vt:lpstr>
      <vt:lpstr>固件升级</vt:lpstr>
      <vt:lpstr>固件升级</vt:lpstr>
      <vt:lpstr>固件升级</vt:lpstr>
      <vt:lpstr>固件升级</vt:lpstr>
      <vt:lpstr>固件升级</vt:lpstr>
      <vt:lpstr>固件升级</vt:lpstr>
      <vt:lpstr>License查询与安装</vt:lpstr>
      <vt:lpstr>License查询与安装</vt:lpstr>
      <vt:lpstr>License查询与安装</vt:lpstr>
      <vt:lpstr>License查询与安装</vt:lpstr>
      <vt:lpstr>License查询与安装</vt:lpstr>
      <vt:lpstr>GFRU信息</vt:lpstr>
      <vt:lpstr>创建脚本</vt:lpstr>
      <vt:lpstr>TM500/RDA脚本</vt:lpstr>
      <vt:lpstr>导出和分析log</vt:lpstr>
      <vt:lpstr>导出和分析log</vt:lpstr>
      <vt:lpstr>支持和帮助</vt:lpstr>
      <vt:lpstr>支持和帮助</vt:lpstr>
      <vt:lpstr>支持和帮助</vt:lpstr>
      <vt:lpstr>支持和帮助</vt:lpstr>
      <vt:lpstr>支持和帮助</vt:lpstr>
      <vt:lpstr>支持和帮助</vt:lpstr>
      <vt:lpstr>支持和帮助</vt:lpstr>
      <vt:lpstr>支持和帮助</vt:lpstr>
      <vt:lpstr>中国区TM500 FAE</vt:lpstr>
      <vt:lpstr>TM500软件版本</vt:lpstr>
      <vt:lpstr>References</vt:lpstr>
      <vt:lpstr>Change History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Klein Jiang</dc:creator>
  <cp:lastModifiedBy>Klein Jiang</cp:lastModifiedBy>
  <cp:revision>489</cp:revision>
  <dcterms:created xsi:type="dcterms:W3CDTF">2016-05-05T05:41:17Z</dcterms:created>
  <dcterms:modified xsi:type="dcterms:W3CDTF">2016-07-24T11:47:02Z</dcterms:modified>
</cp:coreProperties>
</file>